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6" r:id="rId5"/>
    <p:sldId id="256" r:id="rId6"/>
    <p:sldId id="262" r:id="rId7"/>
    <p:sldId id="307" r:id="rId8"/>
    <p:sldId id="259" r:id="rId9"/>
    <p:sldId id="273" r:id="rId10"/>
    <p:sldId id="274" r:id="rId11"/>
    <p:sldId id="284" r:id="rId12"/>
    <p:sldId id="285" r:id="rId13"/>
    <p:sldId id="295" r:id="rId14"/>
    <p:sldId id="296" r:id="rId15"/>
    <p:sldId id="34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274" autoAdjust="0"/>
  </p:normalViewPr>
  <p:slideViewPr>
    <p:cSldViewPr snapToGrid="0" showGuides="1">
      <p:cViewPr varScale="1">
        <p:scale>
          <a:sx n="86" d="100"/>
          <a:sy n="86" d="100"/>
        </p:scale>
        <p:origin x="312" y="67"/>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12.04.2022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12.04.2022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dirty="0"/>
              <a:t>STARBUCKS</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normAutofit fontScale="77500" lnSpcReduction="20000"/>
          </a:bodyPr>
          <a:lstStyle/>
          <a:p>
            <a:pPr algn="r" rtl="1"/>
            <a:r>
              <a:rPr lang="fa-IR" dirty="0"/>
              <a:t>استاد:دکترمحمد رضا کریمی</a:t>
            </a:r>
            <a:r>
              <a:rPr lang="en-US" dirty="0"/>
              <a:t> </a:t>
            </a:r>
            <a:r>
              <a:rPr lang="fa-IR" dirty="0"/>
              <a:t>علویجه </a:t>
            </a:r>
          </a:p>
          <a:p>
            <a:pPr algn="r" rtl="1"/>
            <a:r>
              <a:rPr lang="fa-IR" dirty="0"/>
              <a:t>دانشجو:امین شمسایی</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fa-IR" dirty="0"/>
              <a:t>آذر</a:t>
            </a:r>
            <a:br>
              <a:rPr lang="en-US" dirty="0"/>
            </a:br>
            <a:r>
              <a:rPr lang="fa-IR" dirty="0"/>
              <a:t>1400</a:t>
            </a:r>
            <a:endParaRPr lang="ru-RU" dirty="0"/>
          </a:p>
        </p:txBody>
      </p:sp>
      <p:pic>
        <p:nvPicPr>
          <p:cNvPr id="10" name="Picture Placeholder 9">
            <a:extLst>
              <a:ext uri="{FF2B5EF4-FFF2-40B4-BE49-F238E27FC236}">
                <a16:creationId xmlns:a16="http://schemas.microsoft.com/office/drawing/2014/main" id="{E68169CC-7E66-445A-85C7-2748F65C2D42}"/>
              </a:ext>
            </a:extLst>
          </p:cNvPr>
          <p:cNvPicPr>
            <a:picLocks noGrp="1" noChangeAspect="1"/>
          </p:cNvPicPr>
          <p:nvPr>
            <p:ph type="pic" sz="quarter" idx="21"/>
          </p:nvPr>
        </p:nvPicPr>
        <p:blipFill rotWithShape="1">
          <a:blip r:embed="rId3"/>
          <a:srcRect l="6731" r="-108"/>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fa-IR" dirty="0"/>
              <a:t>محصولات جدید</a:t>
            </a:r>
            <a:endParaRPr lang="ru-RU" dirty="0"/>
          </a:p>
        </p:txBody>
      </p:sp>
      <p:pic>
        <p:nvPicPr>
          <p:cNvPr id="7" name="Picture Placeholder 6">
            <a:extLst>
              <a:ext uri="{FF2B5EF4-FFF2-40B4-BE49-F238E27FC236}">
                <a16:creationId xmlns:a16="http://schemas.microsoft.com/office/drawing/2014/main" id="{208664C2-D130-4D8B-B2A1-3B3887C72122}"/>
              </a:ext>
            </a:extLst>
          </p:cNvPr>
          <p:cNvPicPr>
            <a:picLocks noGrp="1" noChangeAspect="1"/>
          </p:cNvPicPr>
          <p:nvPr>
            <p:ph type="pic" sz="quarter" idx="21"/>
          </p:nvPr>
        </p:nvPicPr>
        <p:blipFill>
          <a:blip r:embed="rId3"/>
          <a:srcRect l="511" r="511"/>
          <a:stretch>
            <a:fillRect/>
          </a:stretch>
        </p:blipFill>
        <p:spPr/>
      </p:pic>
    </p:spTree>
    <p:extLst>
      <p:ext uri="{BB962C8B-B14F-4D97-AF65-F5344CB8AC3E}">
        <p14:creationId xmlns:p14="http://schemas.microsoft.com/office/powerpoint/2010/main" val="232956026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p:txBody>
          <a:bodyPr/>
          <a:lstStyle/>
          <a:p>
            <a:r>
              <a:rPr lang="fa-IR" dirty="0"/>
              <a:t>آب معدنی     </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11</a:t>
            </a:fld>
            <a:endParaRPr lang="ru-RU" dirty="0"/>
          </a:p>
        </p:txBody>
      </p:sp>
      <p:pic>
        <p:nvPicPr>
          <p:cNvPr id="7" name="Picture Placeholder 6">
            <a:extLst>
              <a:ext uri="{FF2B5EF4-FFF2-40B4-BE49-F238E27FC236}">
                <a16:creationId xmlns:a16="http://schemas.microsoft.com/office/drawing/2014/main" id="{7E3BCEC3-4F65-48CB-84FE-A1E89094856D}"/>
              </a:ext>
            </a:extLst>
          </p:cNvPr>
          <p:cNvPicPr>
            <a:picLocks noGrp="1" noChangeAspect="1"/>
          </p:cNvPicPr>
          <p:nvPr>
            <p:ph type="pic" sz="quarter" idx="13"/>
          </p:nvPr>
        </p:nvPicPr>
        <p:blipFill>
          <a:blip r:embed="rId3"/>
          <a:srcRect t="31096" b="31096"/>
          <a:stretch>
            <a:fillRect/>
          </a:stretch>
        </p:blipFill>
        <p:spPr/>
      </p:pic>
      <p:sp>
        <p:nvSpPr>
          <p:cNvPr id="2" name="TextBox 1">
            <a:extLst>
              <a:ext uri="{FF2B5EF4-FFF2-40B4-BE49-F238E27FC236}">
                <a16:creationId xmlns:a16="http://schemas.microsoft.com/office/drawing/2014/main" id="{56C1BB97-9247-4DC6-851C-B49746EDEE53}"/>
              </a:ext>
            </a:extLst>
          </p:cNvPr>
          <p:cNvSpPr txBox="1"/>
          <p:nvPr/>
        </p:nvSpPr>
        <p:spPr>
          <a:xfrm>
            <a:off x="3825551" y="4637311"/>
            <a:ext cx="8366449" cy="900246"/>
          </a:xfrm>
          <a:prstGeom prst="rect">
            <a:avLst/>
          </a:prstGeom>
          <a:noFill/>
        </p:spPr>
        <p:txBody>
          <a:bodyPr wrap="square" rtlCol="0">
            <a:spAutoFit/>
          </a:bodyPr>
          <a:lstStyle/>
          <a:p>
            <a:pPr algn="r" rtl="1"/>
            <a:r>
              <a:rPr lang="fa-IR" sz="1750" dirty="0">
                <a:solidFill>
                  <a:srgbClr val="FFFFFF"/>
                </a:solidFill>
                <a:latin typeface="B Nazanin" panose="00000400000000000000" pitchFamily="2" charset="-78"/>
                <a:ea typeface="Calibri" panose="020F0502020204030204" pitchFamily="34" charset="0"/>
                <a:cs typeface="B Mitra" panose="00000400000000000000" pitchFamily="2" charset="-78"/>
              </a:rPr>
              <a:t>اگرچه نوشیدنی های گازدار پایه اصلی خطوط تولید هر دو کوکاکولا و پپسی،هستند بازار هند برای نوشابه های گازدار اکنون رشد نمی کند و نرخ رشد مرکب سالانه تنها 1 درصد بین سالهای 1999 و 2006رشد می کند ، با این حال، بازار کلی برای نوشیدنی ها، که شامل نوشابه ها، آب میوه ها و سایر نوشیدنی ها، 6 درصد رشد داشته است.</a:t>
            </a:r>
            <a:endParaRPr lang="en-US" sz="1750" dirty="0">
              <a:cs typeface="B Mitra" panose="00000400000000000000" pitchFamily="2" charset="-78"/>
            </a:endParaRPr>
          </a:p>
        </p:txBody>
      </p:sp>
    </p:spTree>
    <p:extLst>
      <p:ext uri="{BB962C8B-B14F-4D97-AF65-F5344CB8AC3E}">
        <p14:creationId xmlns:p14="http://schemas.microsoft.com/office/powerpoint/2010/main" val="16706342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14944" y="2811083"/>
            <a:ext cx="4367531" cy="524711"/>
          </a:xfrm>
        </p:spPr>
        <p:txBody>
          <a:bodyPr/>
          <a:lstStyle/>
          <a:p>
            <a:r>
              <a:rPr lang="fa-IR" dirty="0" err="1"/>
              <a:t>امين</a:t>
            </a:r>
            <a:r>
              <a:rPr lang="fa-IR" dirty="0"/>
              <a:t> </a:t>
            </a:r>
            <a:r>
              <a:rPr lang="fa-IR" dirty="0" err="1"/>
              <a:t>شمسايي</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0903692378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593914"/>
            <a:ext cx="4928310" cy="365125"/>
          </a:xfrm>
        </p:spPr>
        <p:txBody>
          <a:bodyPr/>
          <a:lstStyle/>
          <a:p>
            <a:r>
              <a:rPr lang="en-US" dirty="0"/>
              <a:t>aminshamsai1997@gmail.com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
        <p:nvSpPr>
          <p:cNvPr id="10" name="TextBox 9">
            <a:extLst>
              <a:ext uri="{FF2B5EF4-FFF2-40B4-BE49-F238E27FC236}">
                <a16:creationId xmlns:a16="http://schemas.microsoft.com/office/drawing/2014/main" id="{33540B4A-E982-4826-9378-1527E0DE9768}"/>
              </a:ext>
            </a:extLst>
          </p:cNvPr>
          <p:cNvSpPr txBox="1"/>
          <p:nvPr/>
        </p:nvSpPr>
        <p:spPr>
          <a:xfrm>
            <a:off x="824420" y="3452578"/>
            <a:ext cx="6094520" cy="369332"/>
          </a:xfrm>
          <a:prstGeom prst="rect">
            <a:avLst/>
          </a:prstGeom>
          <a:noFill/>
        </p:spPr>
        <p:txBody>
          <a:bodyPr wrap="square">
            <a:spAutoFit/>
          </a:bodyPr>
          <a:lstStyle/>
          <a:p>
            <a:r>
              <a:rPr lang="en-US" b="1" dirty="0" err="1">
                <a:solidFill>
                  <a:schemeClr val="accent1"/>
                </a:solidFill>
              </a:rPr>
              <a:t>Linkedin</a:t>
            </a:r>
            <a:r>
              <a:rPr lang="en-US" dirty="0">
                <a:solidFill>
                  <a:srgbClr val="FF0000"/>
                </a:solidFill>
              </a:rPr>
              <a:t>:</a:t>
            </a:r>
            <a:endParaRPr lang="ru-RU" dirty="0">
              <a:solidFill>
                <a:srgbClr val="FF0000"/>
              </a:solidFill>
            </a:endParaRPr>
          </a:p>
        </p:txBody>
      </p:sp>
      <p:sp>
        <p:nvSpPr>
          <p:cNvPr id="11" name="Text Placeholder 4">
            <a:extLst>
              <a:ext uri="{FF2B5EF4-FFF2-40B4-BE49-F238E27FC236}">
                <a16:creationId xmlns:a16="http://schemas.microsoft.com/office/drawing/2014/main" id="{B3621B54-F51C-49C0-97F4-FA444760BB36}"/>
              </a:ext>
            </a:extLst>
          </p:cNvPr>
          <p:cNvSpPr txBox="1">
            <a:spLocks/>
          </p:cNvSpPr>
          <p:nvPr/>
        </p:nvSpPr>
        <p:spPr>
          <a:xfrm>
            <a:off x="814943" y="3835537"/>
            <a:ext cx="43675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i="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www.linkedin.com/in/amin-shamsai-3185101ba</a:t>
            </a:r>
            <a:endParaRPr lang="ru-RU" dirty="0"/>
          </a:p>
        </p:txBody>
      </p:sp>
    </p:spTree>
    <p:extLst>
      <p:ext uri="{BB962C8B-B14F-4D97-AF65-F5344CB8AC3E}">
        <p14:creationId xmlns:p14="http://schemas.microsoft.com/office/powerpoint/2010/main" val="97545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p:txBody>
          <a:bodyPr/>
          <a:lstStyle/>
          <a:p>
            <a:r>
              <a:rPr lang="fa-IR" dirty="0"/>
              <a:t>جهانی شدن </a:t>
            </a:r>
            <a:endParaRPr lang="ru-RU" dirty="0"/>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a:xfrm>
            <a:off x="6259812" y="4922853"/>
            <a:ext cx="5093988" cy="365125"/>
          </a:xfrm>
        </p:spPr>
        <p:txBody>
          <a:bodyPr/>
          <a:lstStyle/>
          <a:p>
            <a:pPr algn="r" rtl="1"/>
            <a:r>
              <a:rPr lang="ar-SA"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ولی حتی نمی‌توان</a:t>
            </a:r>
            <a:r>
              <a:rPr lang="fa-IR"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ن</a:t>
            </a:r>
            <a:r>
              <a:rPr lang="ar-SA"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د یک قوطی نوشابه</a:t>
            </a:r>
            <a:r>
              <a:rPr lang="en-US"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a:t>
            </a:r>
            <a:r>
              <a:rPr lang="ar-SA"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کوکاکولا</a:t>
            </a:r>
            <a:r>
              <a:rPr lang="en-US"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 </a:t>
            </a:r>
            <a:r>
              <a:rPr lang="ar-SA"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 را بشکن</a:t>
            </a:r>
            <a:r>
              <a:rPr lang="fa-IR"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ن</a:t>
            </a:r>
            <a:r>
              <a:rPr lang="ar-SA"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د</a:t>
            </a:r>
            <a:r>
              <a:rPr lang="en-US" sz="1800" dirty="0">
                <a:solidFill>
                  <a:schemeClr val="accent1">
                    <a:lumMod val="20000"/>
                    <a:lumOff val="80000"/>
                  </a:schemeClr>
                </a:solidFill>
                <a:effectLst/>
                <a:latin typeface="Calibri" panose="020F0502020204030204" pitchFamily="34" charset="0"/>
                <a:ea typeface="Calibri" panose="020F0502020204030204" pitchFamily="34" charset="0"/>
                <a:cs typeface="B Nazanin" panose="00000400000000000000" pitchFamily="2" charset="-78"/>
              </a:rPr>
              <a:t>.</a:t>
            </a:r>
            <a:endParaRPr lang="ru-RU" dirty="0">
              <a:solidFill>
                <a:schemeClr val="accent1">
                  <a:lumMod val="20000"/>
                  <a:lumOff val="80000"/>
                </a:schemeClr>
              </a:solidFill>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pic>
        <p:nvPicPr>
          <p:cNvPr id="8" name="Picture Placeholder 7">
            <a:extLst>
              <a:ext uri="{FF2B5EF4-FFF2-40B4-BE49-F238E27FC236}">
                <a16:creationId xmlns:a16="http://schemas.microsoft.com/office/drawing/2014/main" id="{198E67CA-5B95-4007-8AAA-48A8FF9E4583}"/>
              </a:ext>
            </a:extLst>
          </p:cNvPr>
          <p:cNvPicPr>
            <a:picLocks noGrp="1" noChangeAspect="1"/>
          </p:cNvPicPr>
          <p:nvPr>
            <p:ph type="pic" sz="quarter" idx="13"/>
          </p:nvPr>
        </p:nvPicPr>
        <p:blipFill>
          <a:blip r:embed="rId3"/>
          <a:srcRect t="28761" b="28761"/>
          <a:stretch>
            <a:fillRect/>
          </a:stretch>
        </p:blipFill>
        <p:spPr/>
      </p:pic>
      <p:sp>
        <p:nvSpPr>
          <p:cNvPr id="13" name="Text Placeholder 4">
            <a:extLst>
              <a:ext uri="{FF2B5EF4-FFF2-40B4-BE49-F238E27FC236}">
                <a16:creationId xmlns:a16="http://schemas.microsoft.com/office/drawing/2014/main" id="{C7B360D5-CC0D-4B10-AFD2-C29944EBAB3C}"/>
              </a:ext>
            </a:extLst>
          </p:cNvPr>
          <p:cNvSpPr txBox="1">
            <a:spLocks/>
          </p:cNvSpPr>
          <p:nvPr/>
        </p:nvSpPr>
        <p:spPr>
          <a:xfrm>
            <a:off x="0" y="1719358"/>
            <a:ext cx="8061648" cy="946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1800" dirty="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در سال </a:t>
            </a:r>
            <a:r>
              <a:rPr lang="fa-IR" sz="1800" dirty="0">
                <a:solidFill>
                  <a:schemeClr val="tx1"/>
                </a:solidFill>
                <a:latin typeface="Calibri" panose="020F0502020204030204" pitchFamily="34" charset="0"/>
                <a:ea typeface="Calibri" panose="020F0502020204030204" pitchFamily="34" charset="0"/>
                <a:cs typeface="B Nazanin" panose="00000400000000000000" pitchFamily="2" charset="-78"/>
              </a:rPr>
              <a:t>۱۹۹۹</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 شرکت استارباکس </a:t>
            </a:r>
            <a:r>
              <a:rPr lang="fa-IR" sz="1800" dirty="0">
                <a:solidFill>
                  <a:schemeClr val="tx1"/>
                </a:solidFill>
                <a:latin typeface="Calibri" panose="020F0502020204030204" pitchFamily="34" charset="0"/>
                <a:ea typeface="Calibri" panose="020F0502020204030204" pitchFamily="34" charset="0"/>
                <a:cs typeface="B Nazanin" panose="00000400000000000000" pitchFamily="2" charset="-78"/>
              </a:rPr>
              <a:t>۲۸۱</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 فروشگاه در خارج از کشور داشت</a:t>
            </a:r>
            <a:r>
              <a:rPr lang="en-US" sz="1800" dirty="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امروزه، حدود </a:t>
            </a:r>
            <a:r>
              <a:rPr lang="fa-IR" sz="1800" dirty="0">
                <a:solidFill>
                  <a:schemeClr val="tx1"/>
                </a:solidFill>
                <a:latin typeface="Calibri" panose="020F0502020204030204" pitchFamily="34" charset="0"/>
                <a:ea typeface="Calibri" panose="020F0502020204030204" pitchFamily="34" charset="0"/>
                <a:cs typeface="B Nazanin" panose="00000400000000000000" pitchFamily="2" charset="-78"/>
              </a:rPr>
              <a:t>۷۰۰۰</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 و هنوز هم در مراحل اولیه یک برنامه</a:t>
            </a:r>
            <a:r>
              <a:rPr lang="fa-IR" sz="1800" dirty="0">
                <a:solidFill>
                  <a:schemeClr val="tx1"/>
                </a:solidFill>
                <a:latin typeface="Calibri" panose="020F0502020204030204" pitchFamily="34" charset="0"/>
                <a:ea typeface="Calibri" panose="020F0502020204030204" pitchFamily="34" charset="0"/>
                <a:cs typeface="B Nazanin" panose="00000400000000000000" pitchFamily="2" charset="-78"/>
              </a:rPr>
              <a:t> بزرگ</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 قرار دارد</a:t>
            </a:r>
            <a:r>
              <a:rPr lang="en-US" sz="1800" dirty="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ar-SA" sz="1800" dirty="0">
                <a:solidFill>
                  <a:schemeClr val="tx1"/>
                </a:solidFill>
                <a:latin typeface="Calibri" panose="020F0502020204030204" pitchFamily="34" charset="0"/>
                <a:ea typeface="Calibri" panose="020F0502020204030204" pitchFamily="34" charset="0"/>
                <a:cs typeface="B Nazanin" panose="00000400000000000000" pitchFamily="2" charset="-78"/>
              </a:rPr>
              <a:t>جهان را تسخیر می‌کند</a:t>
            </a:r>
            <a:r>
              <a:rPr lang="en-US" sz="18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endParaRPr lang="ru-RU" dirty="0">
              <a:solidFill>
                <a:schemeClr val="tx1"/>
              </a:solidFill>
            </a:endParaRPr>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a:xfrm>
            <a:off x="167460" y="5708678"/>
            <a:ext cx="10636898" cy="946532"/>
          </a:xfrm>
        </p:spPr>
        <p:txBody>
          <a:bodyPr/>
          <a:lstStyle/>
          <a:p>
            <a:r>
              <a:rPr lang="fa-IR" dirty="0">
                <a:solidFill>
                  <a:schemeClr val="accent1">
                    <a:lumMod val="50000"/>
                  </a:schemeClr>
                </a:solidFill>
              </a:rPr>
              <a:t>هاوارد شولتز</a:t>
            </a:r>
          </a:p>
          <a:p>
            <a:r>
              <a:rPr lang="en-US" sz="1800" b="0" dirty="0">
                <a:solidFill>
                  <a:schemeClr val="accent1">
                    <a:lumMod val="50000"/>
                  </a:schemeClr>
                </a:solidFill>
                <a:effectLst/>
                <a:latin typeface="B Nazanin" panose="00000400000000000000" pitchFamily="2" charset="-78"/>
                <a:ea typeface="Calibri" panose="020F0502020204030204" pitchFamily="34" charset="0"/>
                <a:cs typeface="B Mitra" panose="00000400000000000000" pitchFamily="2" charset="-78"/>
              </a:rPr>
              <a:t> </a:t>
            </a:r>
            <a:r>
              <a:rPr lang="fa-IR" sz="1800" b="0" dirty="0">
                <a:solidFill>
                  <a:schemeClr val="accent1">
                    <a:lumMod val="50000"/>
                  </a:schemeClr>
                </a:solidFill>
                <a:effectLst/>
                <a:latin typeface="B Nazanin" panose="00000400000000000000" pitchFamily="2" charset="-78"/>
                <a:ea typeface="Calibri" panose="020F0502020204030204" pitchFamily="34" charset="0"/>
                <a:cs typeface="B Mitra" panose="00000400000000000000" pitchFamily="2" charset="-78"/>
              </a:rPr>
              <a:t>برای الهام گرفتن به تاریخ سیاتل رجوع کرد و نام قدیمی کمپ معدن استاربو را انتخاب کرد . در نهایت به اسم  استارباکس رسید و </a:t>
            </a:r>
            <a:r>
              <a:rPr lang="fa-IR" sz="1800" b="0" dirty="0">
                <a:solidFill>
                  <a:schemeClr val="accent1">
                    <a:lumMod val="50000"/>
                  </a:schemeClr>
                </a:solidFill>
                <a:effectLst/>
                <a:latin typeface="Calibri" panose="020F0502020204030204" pitchFamily="34" charset="0"/>
                <a:ea typeface="Calibri" panose="020F0502020204030204" pitchFamily="34" charset="0"/>
                <a:cs typeface="B Mitra" panose="00000400000000000000" pitchFamily="2" charset="-78"/>
              </a:rPr>
              <a:t>لوگوی پری دریایی را از داستان موبی دیک الهام برداشت کرد و ایده قالب مدرن استارباکس هنگام بازدید از میلان گرفت. او کافه را در سال 1987  از روسای خود را خرید و شروع به توسعه کرد. </a:t>
            </a:r>
            <a:endParaRPr lang="fa-IR" b="0" dirty="0">
              <a:solidFill>
                <a:schemeClr val="accent1">
                  <a:lumMod val="50000"/>
                </a:schemeClr>
              </a:solidFill>
              <a:cs typeface="B Mitra" panose="00000400000000000000" pitchFamily="2" charset="-78"/>
            </a:endParaRPr>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15" name="Picture Placeholder 14">
            <a:extLst>
              <a:ext uri="{FF2B5EF4-FFF2-40B4-BE49-F238E27FC236}">
                <a16:creationId xmlns:a16="http://schemas.microsoft.com/office/drawing/2014/main" id="{817583EF-817E-49FE-8569-44A155AB3E66}"/>
              </a:ext>
            </a:extLst>
          </p:cNvPr>
          <p:cNvPicPr>
            <a:picLocks noGrp="1" noChangeAspect="1"/>
          </p:cNvPicPr>
          <p:nvPr>
            <p:ph type="pic" sz="quarter" idx="17"/>
          </p:nvPr>
        </p:nvPicPr>
        <p:blipFill rotWithShape="1">
          <a:blip r:embed="rId3"/>
          <a:srcRect t="6667" b="3968"/>
          <a:stretch/>
        </p:blipFill>
        <p:spPr>
          <a:xfrm>
            <a:off x="0" y="1"/>
            <a:ext cx="12190660" cy="5569499"/>
          </a:xfrm>
        </p:spPr>
      </p:pic>
    </p:spTree>
    <p:extLst>
      <p:ext uri="{BB962C8B-B14F-4D97-AF65-F5344CB8AC3E}">
        <p14:creationId xmlns:p14="http://schemas.microsoft.com/office/powerpoint/2010/main" val="193536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245363D-35CD-4A44-989A-625FCEC53175}"/>
              </a:ext>
            </a:extLst>
          </p:cNvPr>
          <p:cNvSpPr>
            <a:spLocks noGrp="1"/>
          </p:cNvSpPr>
          <p:nvPr>
            <p:ph type="title"/>
          </p:nvPr>
        </p:nvSpPr>
        <p:spPr>
          <a:xfrm>
            <a:off x="741894" y="737377"/>
            <a:ext cx="4503295" cy="782638"/>
          </a:xfrm>
        </p:spPr>
        <p:txBody>
          <a:bodyPr/>
          <a:lstStyle/>
          <a:p>
            <a:r>
              <a:rPr lang="fa-IR" dirty="0"/>
              <a:t>بازار خارجی</a:t>
            </a:r>
            <a:endParaRPr lang="ru-RU" dirty="0"/>
          </a:p>
        </p:txBody>
      </p:sp>
      <p:sp>
        <p:nvSpPr>
          <p:cNvPr id="40" name="Text Placeholder 23">
            <a:extLst>
              <a:ext uri="{FF2B5EF4-FFF2-40B4-BE49-F238E27FC236}">
                <a16:creationId xmlns:a16="http://schemas.microsoft.com/office/drawing/2014/main" id="{47D043BB-92EF-4CE6-A151-AA4D6C813996}"/>
              </a:ext>
            </a:extLst>
          </p:cNvPr>
          <p:cNvSpPr>
            <a:spLocks noGrp="1"/>
          </p:cNvSpPr>
          <p:nvPr>
            <p:ph type="body" sz="quarter" idx="16"/>
          </p:nvPr>
        </p:nvSpPr>
        <p:spPr>
          <a:xfrm>
            <a:off x="771271" y="2077375"/>
            <a:ext cx="4308113" cy="625975"/>
          </a:xfrm>
        </p:spPr>
        <p:txBody>
          <a:bodyPr/>
          <a:lstStyle/>
          <a:p>
            <a:pPr algn="r" rtl="1"/>
            <a:r>
              <a:rPr lang="fa-IR" sz="2000" dirty="0">
                <a:solidFill>
                  <a:schemeClr val="accent1">
                    <a:lumMod val="75000"/>
                  </a:schemeClr>
                </a:solidFill>
                <a:effectLst/>
                <a:latin typeface="Calibri" panose="020F0502020204030204" pitchFamily="34" charset="0"/>
                <a:ea typeface="Calibri" panose="020F0502020204030204" pitchFamily="34" charset="0"/>
                <a:cs typeface="B Mitra" panose="00000400000000000000" pitchFamily="2" charset="-78"/>
              </a:rPr>
              <a:t>میدان های مین زیادی در پیش است</a:t>
            </a:r>
            <a:endParaRPr lang="en-US" sz="2000" dirty="0">
              <a:solidFill>
                <a:schemeClr val="accent1">
                  <a:lumMod val="75000"/>
                </a:schemeClr>
              </a:solidFill>
              <a:cs typeface="B Mitra" panose="00000400000000000000" pitchFamily="2" charset="-78"/>
            </a:endParaRPr>
          </a:p>
        </p:txBody>
      </p:sp>
      <p:sp>
        <p:nvSpPr>
          <p:cNvPr id="41" name="Text Placeholder 4">
            <a:extLst>
              <a:ext uri="{FF2B5EF4-FFF2-40B4-BE49-F238E27FC236}">
                <a16:creationId xmlns:a16="http://schemas.microsoft.com/office/drawing/2014/main" id="{2EDE0E3A-FD1B-4ACE-B722-A4DE3CFF166E}"/>
              </a:ext>
            </a:extLst>
          </p:cNvPr>
          <p:cNvSpPr txBox="1">
            <a:spLocks/>
          </p:cNvSpPr>
          <p:nvPr/>
        </p:nvSpPr>
        <p:spPr>
          <a:xfrm>
            <a:off x="354563" y="2565647"/>
            <a:ext cx="4724821" cy="40124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او به اسرائیل پرواز کرد چندین سال پیش برای دیدار با وزیر امور خارجه وقت شیمون پرز و دیگر مقامات اسرائیلی برای گفتگو درباره بحران خاورمیانه. او ماهیت بحث هایش را فاش نمی کند.</a:t>
            </a:r>
          </a:p>
          <a:p>
            <a:pPr algn="just" rtl="1"/>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اما متعاقباً، در کنیسه ای در سیاتل، شولتز به فلسطینی ها اجازه داد نمایندگی داشته باشند. </a:t>
            </a:r>
          </a:p>
          <a:p>
            <a:pPr algn="just" rtl="1"/>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با فروشگاه های استارباکس در حال حاضر در کویت، لبنان، عمان، قطر و عربستان سعودی، او غوغای ملایمی در میان حامیان فلسطینی ایجاد کرد. شولتز به سرعت به عقب برگشت و گفت که سخنان او مورد قبول واقع شده است خارج از چارچوب و تاکید بر اینکه طرفدار صلح برای هر دو طرف است. </a:t>
            </a:r>
          </a:p>
          <a:p>
            <a:pPr algn="just" rtl="1"/>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تا اینجا که قهوه سیاتل یک رکورد غبطه‌انگیز از رشد را به ثبت رسانده است</a:t>
            </a:r>
            <a:endParaRPr lang="ru-RU" dirty="0">
              <a:solidFill>
                <a:schemeClr val="tx1"/>
              </a:solidFill>
              <a:cs typeface="B Mitra" panose="00000400000000000000" pitchFamily="2" charset="-78"/>
            </a:endParaRPr>
          </a:p>
        </p:txBody>
      </p:sp>
      <p:pic>
        <p:nvPicPr>
          <p:cNvPr id="5" name="Picture Placeholder 4">
            <a:extLst>
              <a:ext uri="{FF2B5EF4-FFF2-40B4-BE49-F238E27FC236}">
                <a16:creationId xmlns:a16="http://schemas.microsoft.com/office/drawing/2014/main" id="{6CC7C935-DA5D-416F-84B1-06023E70874B}"/>
              </a:ext>
            </a:extLst>
          </p:cNvPr>
          <p:cNvPicPr>
            <a:picLocks noGrp="1" noChangeAspect="1"/>
          </p:cNvPicPr>
          <p:nvPr>
            <p:ph type="pic" sz="quarter" idx="21"/>
          </p:nvPr>
        </p:nvPicPr>
        <p:blipFill>
          <a:blip r:embed="rId2"/>
          <a:srcRect l="9129" r="9129"/>
          <a:stretch>
            <a:fillRect/>
          </a:stretch>
        </p:blipFill>
        <p:spPr/>
      </p:pic>
    </p:spTree>
    <p:extLst>
      <p:ext uri="{BB962C8B-B14F-4D97-AF65-F5344CB8AC3E}">
        <p14:creationId xmlns:p14="http://schemas.microsoft.com/office/powerpoint/2010/main" val="14309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838200" y="808037"/>
            <a:ext cx="10515600" cy="676275"/>
          </a:xfrm>
        </p:spPr>
        <p:txBody>
          <a:bodyPr/>
          <a:lstStyle/>
          <a:p>
            <a:r>
              <a:rPr lang="fa-IR" dirty="0"/>
              <a:t>پروژه های نهایی استارباکس </a:t>
            </a:r>
            <a:endParaRPr lang="ru-RU" dirty="0"/>
          </a:p>
        </p:txBody>
      </p:sp>
      <p:sp>
        <p:nvSpPr>
          <p:cNvPr id="17" name="Text Placeholder 16">
            <a:extLst>
              <a:ext uri="{FF2B5EF4-FFF2-40B4-BE49-F238E27FC236}">
                <a16:creationId xmlns:a16="http://schemas.microsoft.com/office/drawing/2014/main" id="{663B63A5-075F-4429-8F7A-8E50D3497170}"/>
              </a:ext>
            </a:extLst>
          </p:cNvPr>
          <p:cNvSpPr>
            <a:spLocks noGrp="1"/>
          </p:cNvSpPr>
          <p:nvPr>
            <p:ph type="body" sz="quarter" idx="21"/>
          </p:nvPr>
        </p:nvSpPr>
        <p:spPr>
          <a:xfrm>
            <a:off x="1642188" y="2192785"/>
            <a:ext cx="8797951" cy="3435086"/>
          </a:xfrm>
        </p:spPr>
        <p:txBody>
          <a:bodyPr>
            <a:normAutofit/>
          </a:bodyPr>
          <a:lstStyle/>
          <a:p>
            <a:pPr marL="0" marR="0" algn="just" rtl="1">
              <a:lnSpc>
                <a:spcPct val="107000"/>
              </a:lnSpc>
              <a:spcBef>
                <a:spcPts val="0"/>
              </a:spcBef>
              <a:spcAft>
                <a:spcPts val="800"/>
              </a:spcAft>
            </a:pPr>
            <a:r>
              <a:rPr lang="fa-IR" sz="1800" dirty="0">
                <a:effectLst/>
                <a:latin typeface="Calibri" panose="020F0502020204030204" pitchFamily="34" charset="0"/>
                <a:ea typeface="Calibri" panose="020F0502020204030204" pitchFamily="34" charset="0"/>
                <a:cs typeface="B Nazanin" panose="00000400000000000000" pitchFamily="2" charset="-78"/>
              </a:rPr>
              <a:t>خود. استارباکس اولین فروشگاه خود را در آفریقا در سال 2016 افتتاح کرد و امیدوار بود بتواند از آن بهره ببرد به یک طبقه مصرف کننده در حال گسترش، با وجود ضعف کلی در اقتصاد. با وجود ظرفیت، در ابتدا فقط 12 تا 15 فروشگاه باز خواهد کرد طبق برآوردهای شرکت، در این قاره تا 150 فروشگاه. در سال 2018افتتاح خواهد شد، در چین هر 15 ساعت یک فروشگاه جدید تا 3000 فروشگاه باز می گردد که طی چند سال آینده برنامه ریزی شده است. شانگهای اکنون دارای بزرگترین </a:t>
            </a:r>
            <a:r>
              <a:rPr lang="fa-IR" sz="1800" dirty="0">
                <a:latin typeface="Calibri" panose="020F0502020204030204" pitchFamily="34" charset="0"/>
                <a:ea typeface="Calibri" panose="020F0502020204030204" pitchFamily="34" charset="0"/>
                <a:cs typeface="B Nazanin" panose="00000400000000000000" pitchFamily="2" charset="-78"/>
              </a:rPr>
              <a:t>فروشگاه</a:t>
            </a:r>
            <a:r>
              <a:rPr lang="fa-IR" dirty="0"/>
              <a:t> </a:t>
            </a:r>
            <a:r>
              <a:rPr lang="fa-IR" sz="1800" dirty="0">
                <a:latin typeface="Calibri" panose="020F0502020204030204" pitchFamily="34" charset="0"/>
                <a:ea typeface="Calibri" panose="020F0502020204030204" pitchFamily="34" charset="0"/>
                <a:cs typeface="B Nazanin" panose="00000400000000000000" pitchFamily="2" charset="-78"/>
              </a:rPr>
              <a:t>استارباکس در جهان </a:t>
            </a:r>
            <a:r>
              <a:rPr lang="fa-IR" sz="1800" dirty="0">
                <a:effectLst/>
                <a:latin typeface="Calibri" panose="020F0502020204030204" pitchFamily="34" charset="0"/>
                <a:ea typeface="Calibri" panose="020F0502020204030204" pitchFamily="34" charset="0"/>
                <a:cs typeface="B Nazanin" panose="00000400000000000000" pitchFamily="2" charset="-78"/>
              </a:rPr>
              <a:t>است استارباکس در حال پیشبرد فرهنگ قهوه در چین است جایی که پاداش، رشد سالم، بلندمدت و سودآور برای چندین دهه خواهد بود کوین جانسون مدیر عامل شرکت گفت. در همین حال، در آمریکای شمالی،استارباکس در تلاش است تا رشد خود را بالاتر از نرخ تورم حفظ کند.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95350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dirty="0"/>
              <a:t>Nestle</a:t>
            </a:r>
            <a:endParaRPr lang="ru-RU" dirty="0"/>
          </a:p>
        </p:txBody>
      </p:sp>
      <p:pic>
        <p:nvPicPr>
          <p:cNvPr id="5" name="Picture Placeholder 4">
            <a:extLst>
              <a:ext uri="{FF2B5EF4-FFF2-40B4-BE49-F238E27FC236}">
                <a16:creationId xmlns:a16="http://schemas.microsoft.com/office/drawing/2014/main" id="{AC862CB1-8992-4C22-8FD0-A59F1F4896A8}"/>
              </a:ext>
            </a:extLst>
          </p:cNvPr>
          <p:cNvPicPr>
            <a:picLocks noGrp="1" noChangeAspect="1"/>
          </p:cNvPicPr>
          <p:nvPr>
            <p:ph type="pic" sz="quarter" idx="21"/>
          </p:nvPr>
        </p:nvPicPr>
        <p:blipFill rotWithShape="1">
          <a:blip r:embed="rId3"/>
          <a:srcRect l="5318" r="15517"/>
          <a:stretch/>
        </p:blipFill>
        <p:spPr>
          <a:xfrm>
            <a:off x="4614953" y="0"/>
            <a:ext cx="7585924" cy="5949573"/>
          </a:xfrm>
        </p:spPr>
      </p:pic>
    </p:spTree>
    <p:extLst>
      <p:ext uri="{BB962C8B-B14F-4D97-AF65-F5344CB8AC3E}">
        <p14:creationId xmlns:p14="http://schemas.microsoft.com/office/powerpoint/2010/main" val="253675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p:txBody>
          <a:bodyPr/>
          <a:lstStyle/>
          <a:p>
            <a:r>
              <a:rPr lang="fa-IR" dirty="0"/>
              <a:t>فرمول شیر خشک نوزادان</a:t>
            </a:r>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457201" y="1717655"/>
            <a:ext cx="7427166" cy="655620"/>
          </a:xfrm>
        </p:spPr>
        <p:txBody>
          <a:bodyPr>
            <a:normAutofit/>
          </a:bodyPr>
          <a:lstStyle/>
          <a:p>
            <a:pPr algn="r" rtl="1"/>
            <a:r>
              <a:rPr lang="fa-IR" sz="1800" b="0" dirty="0">
                <a:effectLst/>
                <a:latin typeface="Calibri" panose="020F0502020204030204" pitchFamily="34" charset="0"/>
                <a:ea typeface="Calibri" panose="020F0502020204030204" pitchFamily="34" charset="0"/>
                <a:cs typeface="B Mitra" panose="00000400000000000000" pitchFamily="2" charset="-78"/>
              </a:rPr>
              <a:t>نستله آلیمنتانا از </a:t>
            </a:r>
            <a:r>
              <a:rPr lang="en-US" sz="1800" b="0" dirty="0">
                <a:effectLst/>
                <a:latin typeface="Calibri" panose="020F0502020204030204" pitchFamily="34" charset="0"/>
                <a:ea typeface="Calibri" panose="020F0502020204030204" pitchFamily="34" charset="0"/>
                <a:cs typeface="B Mitra" panose="00000400000000000000" pitchFamily="2" charset="-78"/>
              </a:rPr>
              <a:t>Vevey</a:t>
            </a:r>
            <a:r>
              <a:rPr lang="fa-IR" sz="1800" b="0" dirty="0">
                <a:effectLst/>
                <a:latin typeface="Calibri" panose="020F0502020204030204" pitchFamily="34" charset="0"/>
                <a:ea typeface="Calibri" panose="020F0502020204030204" pitchFamily="34" charset="0"/>
                <a:cs typeface="B Mitra" panose="00000400000000000000" pitchFamily="2" charset="-78"/>
              </a:rPr>
              <a:t>، سوئیس، یکی از بزرگترین</a:t>
            </a:r>
            <a:r>
              <a:rPr lang="en-US" sz="1800" b="0" dirty="0">
                <a:effectLst/>
                <a:latin typeface="Calibri" panose="020F0502020204030204" pitchFamily="34" charset="0"/>
                <a:ea typeface="Calibri" panose="020F0502020204030204" pitchFamily="34" charset="0"/>
                <a:cs typeface="B Mitra" panose="00000400000000000000" pitchFamily="2" charset="-78"/>
              </a:rPr>
              <a:t> </a:t>
            </a:r>
            <a:r>
              <a:rPr lang="fa-IR" sz="1800" b="0" dirty="0">
                <a:effectLst/>
                <a:latin typeface="Calibri" panose="020F0502020204030204" pitchFamily="34" charset="0"/>
                <a:ea typeface="Calibri" panose="020F0502020204030204" pitchFamily="34" charset="0"/>
                <a:cs typeface="B Mitra" panose="00000400000000000000" pitchFamily="2" charset="-78"/>
              </a:rPr>
              <a:t>شرکت های فرآوری مواد غذایی</a:t>
            </a:r>
            <a:r>
              <a:rPr lang="en-US" b="0" dirty="0">
                <a:latin typeface="Calibri" panose="020F0502020204030204" pitchFamily="34" charset="0"/>
                <a:ea typeface="Calibri" panose="020F0502020204030204" pitchFamily="34" charset="0"/>
                <a:cs typeface="B Mitra" panose="00000400000000000000" pitchFamily="2" charset="-78"/>
              </a:rPr>
              <a:t> </a:t>
            </a:r>
            <a:r>
              <a:rPr lang="fa-IR" b="0" dirty="0">
                <a:latin typeface="Calibri" panose="020F0502020204030204" pitchFamily="34" charset="0"/>
                <a:ea typeface="Calibri" panose="020F0502020204030204" pitchFamily="34" charset="0"/>
                <a:cs typeface="B Mitra" panose="00000400000000000000" pitchFamily="2" charset="-78"/>
              </a:rPr>
              <a:t>جهان  </a:t>
            </a:r>
            <a:r>
              <a:rPr lang="fa-IR" sz="1800" b="0" dirty="0">
                <a:effectLst/>
                <a:latin typeface="Calibri" panose="020F0502020204030204" pitchFamily="34" charset="0"/>
                <a:ea typeface="Calibri" panose="020F0502020204030204" pitchFamily="34" charset="0"/>
                <a:cs typeface="B Mitra" panose="00000400000000000000" pitchFamily="2" charset="-78"/>
              </a:rPr>
              <a:t>با فروش جهانی بیش از 100 دلار میلیارد دلار، برای بیش از</a:t>
            </a:r>
            <a:r>
              <a:rPr lang="fa-IR" sz="1800" b="0" dirty="0">
                <a:effectLst/>
                <a:ea typeface="Calibri" panose="020F0502020204030204" pitchFamily="34" charset="0"/>
                <a:cs typeface="B Mitra" panose="00000400000000000000" pitchFamily="2" charset="-78"/>
              </a:rPr>
              <a:t> </a:t>
            </a:r>
            <a:r>
              <a:rPr lang="fa-IR" sz="1800" b="0" dirty="0">
                <a:effectLst/>
                <a:latin typeface="Calibri" panose="020F0502020204030204" pitchFamily="34" charset="0"/>
                <a:ea typeface="Calibri" panose="020F0502020204030204" pitchFamily="34" charset="0"/>
                <a:cs typeface="B Mitra" panose="00000400000000000000" pitchFamily="2" charset="-78"/>
              </a:rPr>
              <a:t>20 سال، موضوع تحریم بین المللی بوده است. </a:t>
            </a:r>
            <a:endParaRPr lang="ru-RU" b="0" dirty="0">
              <a:cs typeface="B Mitra" panose="00000400000000000000" pitchFamily="2" charset="-78"/>
            </a:endParaRPr>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dirty="0"/>
              <a:t>ADD A FOOTER</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7</a:t>
            </a:fld>
            <a:endParaRPr lang="ru-RU" dirty="0"/>
          </a:p>
        </p:txBody>
      </p:sp>
      <p:pic>
        <p:nvPicPr>
          <p:cNvPr id="14" name="Picture Placeholder 13">
            <a:extLst>
              <a:ext uri="{FF2B5EF4-FFF2-40B4-BE49-F238E27FC236}">
                <a16:creationId xmlns:a16="http://schemas.microsoft.com/office/drawing/2014/main" id="{98EAB5EE-CA7F-4545-8D41-EBB9B9D8AB8B}"/>
              </a:ext>
            </a:extLst>
          </p:cNvPr>
          <p:cNvPicPr>
            <a:picLocks noGrp="1" noChangeAspect="1"/>
          </p:cNvPicPr>
          <p:nvPr>
            <p:ph type="pic" sz="quarter" idx="13"/>
          </p:nvPr>
        </p:nvPicPr>
        <p:blipFill rotWithShape="1">
          <a:blip r:embed="rId3"/>
          <a:srcRect l="-70" t="41833" r="70" b="17053"/>
          <a:stretch/>
        </p:blipFill>
        <p:spPr>
          <a:xfrm>
            <a:off x="912412" y="2373273"/>
            <a:ext cx="11271651" cy="2549580"/>
          </a:xfrm>
        </p:spPr>
      </p:pic>
    </p:spTree>
    <p:extLst>
      <p:ext uri="{BB962C8B-B14F-4D97-AF65-F5344CB8AC3E}">
        <p14:creationId xmlns:p14="http://schemas.microsoft.com/office/powerpoint/2010/main" val="370927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EAFF2AE-7125-4AE1-B6F7-2D10735C211A}"/>
              </a:ext>
            </a:extLst>
          </p:cNvPr>
          <p:cNvPicPr>
            <a:picLocks noGrp="1" noChangeAspect="1"/>
          </p:cNvPicPr>
          <p:nvPr>
            <p:ph type="pic" sz="quarter" idx="21"/>
          </p:nvPr>
        </p:nvPicPr>
        <p:blipFill>
          <a:blip r:embed="rId3"/>
          <a:srcRect l="14787" r="14787"/>
          <a:stretch>
            <a:fillRect/>
          </a:stretch>
        </p:blipFill>
        <p:spPr/>
      </p:pic>
      <p:sp>
        <p:nvSpPr>
          <p:cNvPr id="11" name="Title 1">
            <a:extLst>
              <a:ext uri="{FF2B5EF4-FFF2-40B4-BE49-F238E27FC236}">
                <a16:creationId xmlns:a16="http://schemas.microsoft.com/office/drawing/2014/main" id="{D8B0B7BC-A6B2-4B12-B7BA-C396223E6284}"/>
              </a:ext>
            </a:extLst>
          </p:cNvPr>
          <p:cNvSpPr>
            <a:spLocks noGrp="1"/>
          </p:cNvSpPr>
          <p:nvPr>
            <p:ph type="title"/>
          </p:nvPr>
        </p:nvSpPr>
        <p:spPr>
          <a:xfrm>
            <a:off x="555877" y="908427"/>
            <a:ext cx="5770278" cy="1761975"/>
          </a:xfrm>
        </p:spPr>
        <p:txBody>
          <a:bodyPr>
            <a:normAutofit/>
          </a:bodyPr>
          <a:lstStyle/>
          <a:p>
            <a:r>
              <a:rPr lang="fa-IR" dirty="0"/>
              <a:t>پپسی و کوکاکولا وارد می شوند</a:t>
            </a:r>
            <a:endParaRPr lang="ru-RU" dirty="0"/>
          </a:p>
        </p:txBody>
      </p:sp>
    </p:spTree>
    <p:extLst>
      <p:ext uri="{BB962C8B-B14F-4D97-AF65-F5344CB8AC3E}">
        <p14:creationId xmlns:p14="http://schemas.microsoft.com/office/powerpoint/2010/main" val="38870604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7" y="466532"/>
            <a:ext cx="9144000" cy="982262"/>
          </a:xfrm>
        </p:spPr>
        <p:txBody>
          <a:bodyPr>
            <a:normAutofit/>
          </a:bodyPr>
          <a:lstStyle/>
          <a:p>
            <a:r>
              <a:rPr lang="fa-IR" sz="4400" dirty="0"/>
              <a:t>نبردی سخت درهندوستان</a:t>
            </a:r>
            <a:endParaRPr lang="ru-RU" sz="4400"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4049486" y="4629995"/>
            <a:ext cx="8134577" cy="1551949"/>
          </a:xfrm>
        </p:spPr>
        <p:txBody>
          <a:bodyPr>
            <a:normAutofit/>
          </a:bodyPr>
          <a:lstStyle/>
          <a:p>
            <a:pPr algn="r" rtl="1"/>
            <a:r>
              <a:rPr lang="fa-IR" sz="1750" b="0" dirty="0">
                <a:effectLst/>
                <a:latin typeface="Calibri" panose="020F0502020204030204" pitchFamily="34" charset="0"/>
                <a:ea typeface="Calibri" panose="020F0502020204030204" pitchFamily="34" charset="0"/>
                <a:cs typeface="B Mitra" panose="00000400000000000000" pitchFamily="2" charset="-78"/>
              </a:rPr>
              <a:t>در سال 2007، رئیس و مدیرعامل کوکاکولا اظهار داشتند که کوکاکولا عملکرد نسبتاً سختی در هند داشته است، اما اکنون به نظر می رسد که در حال پیشرفت است مشابه همین مسئله را رئیس آسیایی</a:t>
            </a:r>
            <a:r>
              <a:rPr lang="en-US" sz="1750" b="0" dirty="0">
                <a:effectLst/>
                <a:latin typeface="Calibri" panose="020F0502020204030204" pitchFamily="34" charset="0"/>
                <a:ea typeface="Calibri" panose="020F0502020204030204" pitchFamily="34" charset="0"/>
                <a:cs typeface="B Mitra" panose="00000400000000000000" pitchFamily="2" charset="-78"/>
              </a:rPr>
              <a:t> PepsiCo </a:t>
            </a:r>
            <a:r>
              <a:rPr lang="fa-IR" sz="1750" b="0" dirty="0">
                <a:effectLst/>
                <a:latin typeface="Calibri" panose="020F0502020204030204" pitchFamily="34" charset="0"/>
                <a:ea typeface="Calibri" panose="020F0502020204030204" pitchFamily="34" charset="0"/>
                <a:cs typeface="B Mitra" panose="00000400000000000000" pitchFamily="2" charset="-78"/>
              </a:rPr>
              <a:t>نیز تایید کرد که هند میدان نبرد نوشیدنی برای این دهه و بعد از آن  است. </a:t>
            </a:r>
            <a:endParaRPr lang="ru-RU" sz="1750" b="0" dirty="0">
              <a:cs typeface="B Mitra" panose="00000400000000000000" pitchFamily="2" charset="-78"/>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9</a:t>
            </a:fld>
            <a:endParaRPr lang="ru-RU" dirty="0"/>
          </a:p>
        </p:txBody>
      </p:sp>
      <p:pic>
        <p:nvPicPr>
          <p:cNvPr id="7" name="Picture Placeholder 6">
            <a:extLst>
              <a:ext uri="{FF2B5EF4-FFF2-40B4-BE49-F238E27FC236}">
                <a16:creationId xmlns:a16="http://schemas.microsoft.com/office/drawing/2014/main" id="{32530422-78BE-441D-83CB-53C691781EA1}"/>
              </a:ext>
            </a:extLst>
          </p:cNvPr>
          <p:cNvPicPr>
            <a:picLocks noGrp="1" noChangeAspect="1"/>
          </p:cNvPicPr>
          <p:nvPr>
            <p:ph type="pic" sz="quarter" idx="13"/>
          </p:nvPr>
        </p:nvPicPr>
        <p:blipFill>
          <a:blip r:embed="rId3"/>
          <a:srcRect t="29902" b="29902"/>
          <a:stretch>
            <a:fillRect/>
          </a:stretch>
        </p:blipFill>
        <p:spPr/>
      </p:pic>
    </p:spTree>
    <p:extLst>
      <p:ext uri="{BB962C8B-B14F-4D97-AF65-F5344CB8AC3E}">
        <p14:creationId xmlns:p14="http://schemas.microsoft.com/office/powerpoint/2010/main" val="41821196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10.xml><?xml version="1.0" encoding="utf-8"?>
<a:themeOverride xmlns:a="http://schemas.openxmlformats.org/drawingml/2006/main">
  <a:clrScheme name="Custom 6">
    <a:dk1>
      <a:srgbClr val="97BAFF"/>
    </a:dk1>
    <a:lt1>
      <a:srgbClr val="002060"/>
    </a:lt1>
    <a:dk2>
      <a:srgbClr val="002060"/>
    </a:dk2>
    <a:lt2>
      <a:srgbClr val="E3DED1"/>
    </a:lt2>
    <a:accent1>
      <a:srgbClr val="FF0000"/>
    </a:accent1>
    <a:accent2>
      <a:srgbClr val="9F2936"/>
    </a:accent2>
    <a:accent3>
      <a:srgbClr val="0070C0"/>
    </a:accent3>
    <a:accent4>
      <a:srgbClr val="0070C0"/>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3.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4.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Custom 2">
    <a:dk1>
      <a:sysClr val="windowText" lastClr="000000"/>
    </a:dk1>
    <a:lt1>
      <a:srgbClr val="7F7F7F"/>
    </a:lt1>
    <a:dk2>
      <a:srgbClr val="FF0000"/>
    </a:dk2>
    <a:lt2>
      <a:srgbClr val="E2DFCC"/>
    </a:lt2>
    <a:accent1>
      <a:srgbClr val="C00000"/>
    </a:accent1>
    <a:accent2>
      <a:srgbClr val="FFC000"/>
    </a:accent2>
    <a:accent3>
      <a:srgbClr val="FFFFFF"/>
    </a:accent3>
    <a:accent4>
      <a:srgbClr val="FFFFFF"/>
    </a:accent4>
    <a:accent5>
      <a:srgbClr val="0C0C0C"/>
    </a:accent5>
    <a:accent6>
      <a:srgbClr val="FF0000"/>
    </a:accent6>
    <a:hlink>
      <a:srgbClr val="FFB9AB"/>
    </a:hlink>
    <a:folHlink>
      <a:srgbClr val="7F7F7F"/>
    </a:folHlink>
  </a:clrScheme>
</a:themeOverride>
</file>

<file path=ppt/theme/themeOverride8.xml><?xml version="1.0" encoding="utf-8"?>
<a:themeOverride xmlns:a="http://schemas.openxmlformats.org/drawingml/2006/main">
  <a:clrScheme name="Custom 2">
    <a:dk1>
      <a:sysClr val="windowText" lastClr="000000"/>
    </a:dk1>
    <a:lt1>
      <a:srgbClr val="7F7F7F"/>
    </a:lt1>
    <a:dk2>
      <a:srgbClr val="FF0000"/>
    </a:dk2>
    <a:lt2>
      <a:srgbClr val="E2DFCC"/>
    </a:lt2>
    <a:accent1>
      <a:srgbClr val="C00000"/>
    </a:accent1>
    <a:accent2>
      <a:srgbClr val="FFC000"/>
    </a:accent2>
    <a:accent3>
      <a:srgbClr val="FFFFFF"/>
    </a:accent3>
    <a:accent4>
      <a:srgbClr val="FFFFFF"/>
    </a:accent4>
    <a:accent5>
      <a:srgbClr val="0C0C0C"/>
    </a:accent5>
    <a:accent6>
      <a:srgbClr val="FF0000"/>
    </a:accent6>
    <a:hlink>
      <a:srgbClr val="FFB9AB"/>
    </a:hlink>
    <a:folHlink>
      <a:srgbClr val="7F7F7F"/>
    </a:folHlink>
  </a:clrScheme>
</a:themeOverride>
</file>

<file path=ppt/theme/themeOverride9.xml><?xml version="1.0" encoding="utf-8"?>
<a:themeOverride xmlns:a="http://schemas.openxmlformats.org/drawingml/2006/main">
  <a:clrScheme name="Custom 6">
    <a:dk1>
      <a:srgbClr val="97BAFF"/>
    </a:dk1>
    <a:lt1>
      <a:srgbClr val="002060"/>
    </a:lt1>
    <a:dk2>
      <a:srgbClr val="002060"/>
    </a:dk2>
    <a:lt2>
      <a:srgbClr val="E3DED1"/>
    </a:lt2>
    <a:accent1>
      <a:srgbClr val="FF0000"/>
    </a:accent1>
    <a:accent2>
      <a:srgbClr val="9F2936"/>
    </a:accent2>
    <a:accent3>
      <a:srgbClr val="0070C0"/>
    </a:accent3>
    <a:accent4>
      <a:srgbClr val="0070C0"/>
    </a:accent4>
    <a:accent5>
      <a:srgbClr val="604878"/>
    </a:accent5>
    <a:accent6>
      <a:srgbClr val="C19859"/>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6dc4bcd6-49db-4c07-9060-8acfc67cef9f"/>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fb0879af-3eba-417a-a55a-ffe6dcd6ca77"/>
    <ds:schemaRef ds:uri="http://schemas.openxmlformats.org/package/2006/metadata/core-properties"/>
    <ds:schemaRef ds:uri="http://schemas.microsoft.com/sharepoint/v3"/>
    <ds:schemaRef ds:uri="http://purl.org/dc/terms/"/>
    <ds:schemaRef ds:uri="http://purl.org/dc/elements/1.1/"/>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1733</TotalTime>
  <Words>654</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 Nazanin</vt:lpstr>
      <vt:lpstr>Calibri</vt:lpstr>
      <vt:lpstr>Century Gothic</vt:lpstr>
      <vt:lpstr>Office Theme</vt:lpstr>
      <vt:lpstr>STARBUCKS</vt:lpstr>
      <vt:lpstr>جهانی شدن </vt:lpstr>
      <vt:lpstr>BIG IMAGE</vt:lpstr>
      <vt:lpstr>بازار خارجی</vt:lpstr>
      <vt:lpstr>پروژه های نهایی استارباکس </vt:lpstr>
      <vt:lpstr>Nestle</vt:lpstr>
      <vt:lpstr>فرمول شیر خشک نوزادان</vt:lpstr>
      <vt:lpstr>پپسی و کوکاکولا وارد می شوند</vt:lpstr>
      <vt:lpstr>نبردی سخت درهندوستان</vt:lpstr>
      <vt:lpstr>محصولات جدید</vt:lpstr>
      <vt:lpstr>آب معدنی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amin</dc:creator>
  <cp:lastModifiedBy>Amin Shamsai</cp:lastModifiedBy>
  <cp:revision>27</cp:revision>
  <dcterms:created xsi:type="dcterms:W3CDTF">2021-08-08T11:32:46Z</dcterms:created>
  <dcterms:modified xsi:type="dcterms:W3CDTF">2022-04-12T08:32:38Z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