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3" r:id="rId3"/>
    <p:sldId id="284" r:id="rId4"/>
    <p:sldId id="285" r:id="rId5"/>
    <p:sldId id="257" r:id="rId6"/>
    <p:sldId id="258" r:id="rId7"/>
    <p:sldId id="270" r:id="rId8"/>
    <p:sldId id="259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24334-8EE4-4D2B-B5F9-756DFD8C6F4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7277-7921-4AAA-9DE5-B3FBE8EB6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63CD8-2D82-4916-A693-981954837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E3EC7-31C9-4E84-B21D-BBE9B3D65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EC588-3D15-430A-84D5-B70D1BE0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9D00-6731-4510-8A8B-730D7CF6F24E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BECF4-74FD-4AE6-B87D-15961079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F1B23-D2AA-4661-8529-F4E05EB9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7428-CB62-4A5E-8ABC-313F831E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4B98D-227E-45D3-AB52-9B927AD6B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B90C-2A6F-4D5A-90FD-08AD4D317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8AA6-BD4B-47C8-97DF-A89078D7E8E3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33BC2-E26C-4CA8-8E08-93D14487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6271A-F1F0-4638-9831-79A158B2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641E08-A903-4B5F-BA0F-B36A98C1B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F022C-9DA6-4553-82D2-C9CFD964B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AB29E-4B5A-4ED9-95B4-6ECEFFCEE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688-427B-472A-BC0E-244E66198ADE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57026-6F9E-44F2-8401-C4266312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14CF8-A0BB-4619-ADDF-496918ED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6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3CC0-DD97-438E-938D-783DE12A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 rtl="1">
              <a:defRPr sz="3200">
                <a:cs typeface="B Zar" panose="000004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5F4D5-5AD4-4296-B734-AAB6E267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 algn="r" rtl="1">
              <a:lnSpc>
                <a:spcPct val="120000"/>
              </a:lnSpc>
              <a:buFont typeface="Wingdings" panose="05000000000000000000" pitchFamily="2" charset="2"/>
              <a:buChar char="Ø"/>
              <a:defRPr sz="2800">
                <a:cs typeface="B Zar" panose="00000400000000000000" pitchFamily="2" charset="-78"/>
              </a:defRPr>
            </a:lvl1pPr>
            <a:lvl2pPr marL="685800" indent="-228600" algn="r" rtl="1">
              <a:lnSpc>
                <a:spcPct val="120000"/>
              </a:lnSpc>
              <a:buFont typeface="Wingdings" panose="05000000000000000000" pitchFamily="2" charset="2"/>
              <a:buChar char="Ø"/>
              <a:defRPr sz="2800">
                <a:cs typeface="B Zar" panose="00000400000000000000" pitchFamily="2" charset="-78"/>
              </a:defRPr>
            </a:lvl2pPr>
            <a:lvl3pPr marL="1143000" indent="-228600" algn="r" rtl="1">
              <a:lnSpc>
                <a:spcPct val="120000"/>
              </a:lnSpc>
              <a:buFont typeface="Wingdings" panose="05000000000000000000" pitchFamily="2" charset="2"/>
              <a:buChar char="Ø"/>
              <a:defRPr sz="2800">
                <a:cs typeface="B Zar" panose="00000400000000000000" pitchFamily="2" charset="-78"/>
              </a:defRPr>
            </a:lvl3pPr>
            <a:lvl4pPr marL="1600200" indent="-228600" algn="r" rtl="1">
              <a:lnSpc>
                <a:spcPct val="120000"/>
              </a:lnSpc>
              <a:buFont typeface="Wingdings" panose="05000000000000000000" pitchFamily="2" charset="2"/>
              <a:buChar char="Ø"/>
              <a:defRPr sz="2800">
                <a:cs typeface="B Zar" panose="00000400000000000000" pitchFamily="2" charset="-78"/>
              </a:defRPr>
            </a:lvl4pPr>
            <a:lvl5pPr marL="2057400" indent="-228600" algn="r" rtl="1">
              <a:lnSpc>
                <a:spcPct val="120000"/>
              </a:lnSpc>
              <a:buFont typeface="Wingdings" panose="05000000000000000000" pitchFamily="2" charset="2"/>
              <a:buChar char="Ø"/>
              <a:defRPr sz="2800">
                <a:cs typeface="B Zar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1BD9-7829-4134-8CFC-A501CDD4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ED6A-59E6-4692-8B7A-C4B569EE2903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BC9E4-E901-4C23-A08A-EEC5EC30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394C-52FF-4CEB-B57B-A471C68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81400" y="6311900"/>
            <a:ext cx="2743200" cy="542641"/>
          </a:xfrm>
        </p:spPr>
        <p:txBody>
          <a:bodyPr/>
          <a:lstStyle>
            <a:lvl1pPr>
              <a:defRPr sz="1800"/>
            </a:lvl1pPr>
          </a:lstStyle>
          <a:p>
            <a:fld id="{0EB7F359-53F6-4E93-BCCC-3F97189AD4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9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DE3-E8B0-4C64-BCC5-384510C3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30675-CCE8-48E2-A0EE-02D0A29BB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33C14-30ED-4AF4-BF61-1409A460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FA08-FECE-4619-A5D2-4C89E22E606A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23BFF-919E-4AEC-84DD-CFFFABA41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BED42-BF02-4002-A704-FDBF3850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6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84245-3AB8-493A-86A7-85788F8FE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39EB8-5D84-4C26-B49D-A74D179CE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8AC1AC-2C51-497B-81E6-7211AE194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D20A8-C883-418F-8934-9008D1A86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C6DF-8842-472C-8295-C090CC799D76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B0C14-E8C2-4403-B680-ADA92391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94DFA-855D-49AB-A97E-7479C452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2A33-58A9-4781-931C-9D39DF0A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52F50-F2BB-4B96-8CE4-10B3D8D84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1FE47-5D67-494D-8F7B-474443A83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4E383A-C9FC-42D4-BDD4-CD106AAC2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0AB56-1FC7-4B6D-BB10-78A1E10CF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5F4E8-E587-4304-9D04-703ABC27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85AB-70CC-4FAA-86E8-D8141FD7A42A}" type="datetime1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F64F43-E1D5-42DD-B5E7-A18D09BE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31F123-5701-4FF5-955F-D94C0E1C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7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C018C-2393-40D2-B735-DE558097F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CF6BCF-59F9-4D7A-BBF4-FE27E1160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5CE4A-56A8-432A-A2BE-A514F0685E6B}" type="datetime1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8146A-3883-459B-8FB4-474B5B3B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84CD7-D45E-4D5D-A852-7A0F6608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3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7F2506-EF8D-460E-BF58-6002F9ECA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0615-AC46-4E0D-94DE-5FE958D069D4}" type="datetime1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305BB-6863-4640-BB72-546EB0D7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F9913-1931-4B50-B966-FB546FC5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84877-82D1-4A36-AC84-01D1ADE05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A64BE-94FA-4CBC-A7EE-C276D0D70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6DE45-9765-40B9-906D-04014BC34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2265F-EDC3-47ED-8808-30A2F4303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4BED-FFC8-444B-8F68-DB44FC456093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7ACED-DC15-42A0-8663-9C00326C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ED900-E8C0-4253-A8EF-5858892D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8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4DBB4-A0C6-4408-BACC-2732D284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6BCA4-7695-48D3-AA2E-794D61531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57E2C-48ED-4884-84F9-5D962E40D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A1DF9-ECFB-4DE5-908E-5953FE8E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EC2C-3A89-412A-96F4-E73C3775A032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EF194-95AD-4965-827A-1FC7D055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1076-A1BC-4540-93CE-98C24B1C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3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F744E4-C7FF-4970-B902-FB2839F6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650F1-D641-400A-B0A4-6C7E08AEB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3199C-50DE-452A-8F05-9BB98A0E2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A50A8-C5CF-4C43-BE75-000F77C24B8A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7089E-536A-418F-B56A-0F06C0EBC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E974B-8804-453B-9CDC-E6F9F33A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F359-53F6-4E93-BCCC-3F97189A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6C694C-1D82-4FD3-9A31-C29B49534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142"/>
            <a:ext cx="10515600" cy="1325563"/>
          </a:xfrm>
        </p:spPr>
        <p:txBody>
          <a:bodyPr/>
          <a:lstStyle/>
          <a:p>
            <a:pPr algn="ctr"/>
            <a:br>
              <a:rPr lang="fa-IR">
                <a:solidFill>
                  <a:schemeClr val="accent6"/>
                </a:solidFill>
              </a:rPr>
            </a:br>
            <a:r>
              <a:rPr lang="fa-IR">
                <a:solidFill>
                  <a:schemeClr val="accent6"/>
                </a:solidFill>
              </a:rPr>
              <a:t>به نام آن که تن رانور جان داد خرد را سوی دانایی عنان داد</a:t>
            </a:r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D4EBC2-3BF3-4D5A-9AC3-E4D61ED47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4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fa-IR">
                <a:solidFill>
                  <a:schemeClr val="accent1">
                    <a:lumMod val="75000"/>
                  </a:schemeClr>
                </a:solidFill>
              </a:rPr>
              <a:t>موضوع ارائه : تعیین ثابت تفکیک اسیدی متیل اورانژ به روش اسپکتروسکوپی جذبی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fa-IR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fa-IR">
                <a:solidFill>
                  <a:schemeClr val="accent1">
                    <a:lumMod val="75000"/>
                  </a:schemeClr>
                </a:solidFill>
              </a:rPr>
              <a:t>گرد اورنده :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fa-IR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fa-IR">
                <a:solidFill>
                  <a:schemeClr val="accent1">
                    <a:lumMod val="75000"/>
                  </a:schemeClr>
                </a:solidFill>
              </a:rPr>
              <a:t>استاد مربوط :</a:t>
            </a:r>
          </a:p>
          <a:p>
            <a:endParaRPr lang="fa-IR">
              <a:solidFill>
                <a:schemeClr val="accent1">
                  <a:lumMod val="75000"/>
                </a:schemeClr>
              </a:solidFill>
            </a:endParaRPr>
          </a:p>
          <a:p>
            <a:endParaRPr lang="fa-IR">
              <a:solidFill>
                <a:schemeClr val="accent1">
                  <a:lumMod val="75000"/>
                </a:schemeClr>
              </a:solidFill>
            </a:endParaRPr>
          </a:p>
          <a:p>
            <a:endParaRPr lang="fa-IR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fa-IR">
                <a:solidFill>
                  <a:schemeClr val="accent1">
                    <a:lumMod val="75000"/>
                  </a:schemeClr>
                </a:solidFill>
              </a:rPr>
              <a:t>بهار 1399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C8C636-57BE-4C2A-B9D5-CAC8EBD5E6D6}"/>
              </a:ext>
            </a:extLst>
          </p:cNvPr>
          <p:cNvSpPr/>
          <p:nvPr/>
        </p:nvSpPr>
        <p:spPr>
          <a:xfrm>
            <a:off x="1873045" y="1720184"/>
            <a:ext cx="8716297" cy="58056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D7C877-FFD2-4F2B-950D-A84CB3314F4E}"/>
              </a:ext>
            </a:extLst>
          </p:cNvPr>
          <p:cNvSpPr/>
          <p:nvPr/>
        </p:nvSpPr>
        <p:spPr>
          <a:xfrm>
            <a:off x="4380270" y="2648468"/>
            <a:ext cx="3318387" cy="51670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6EA5A0-88E5-4B4E-B432-1CF34AA1F96E}"/>
              </a:ext>
            </a:extLst>
          </p:cNvPr>
          <p:cNvSpPr/>
          <p:nvPr/>
        </p:nvSpPr>
        <p:spPr>
          <a:xfrm>
            <a:off x="4542503" y="3595919"/>
            <a:ext cx="2993922" cy="44245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0D4799-D547-49AF-8001-081015A2BB2B}"/>
              </a:ext>
            </a:extLst>
          </p:cNvPr>
          <p:cNvSpPr/>
          <p:nvPr/>
        </p:nvSpPr>
        <p:spPr>
          <a:xfrm>
            <a:off x="2453148" y="400383"/>
            <a:ext cx="7285703" cy="100965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6DD7FC-01A6-4016-AE3A-9017974E4770}"/>
              </a:ext>
            </a:extLst>
          </p:cNvPr>
          <p:cNvSpPr/>
          <p:nvPr/>
        </p:nvSpPr>
        <p:spPr>
          <a:xfrm>
            <a:off x="5004618" y="5580753"/>
            <a:ext cx="2182762" cy="44245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DF449D1-FA4B-48BA-8C04-7C693FFF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7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C429FE-4241-460A-B49C-C1EB42681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736" t="32532" r="15191" b="29088"/>
          <a:stretch/>
        </p:blipFill>
        <p:spPr>
          <a:xfrm>
            <a:off x="442451" y="1165123"/>
            <a:ext cx="11307097" cy="454250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2F799-8413-400F-948F-4E6F23ED3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2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4061C-862D-43AF-BEFC-1E856E7D0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520"/>
          </a:xfrm>
        </p:spPr>
        <p:txBody>
          <a:bodyPr/>
          <a:lstStyle/>
          <a:p>
            <a:r>
              <a:rPr lang="fa-IR"/>
              <a:t>تعریف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A8BC8-7B7C-4601-9488-36C84B2C6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46"/>
            <a:ext cx="10515600" cy="5218317"/>
          </a:xfrm>
        </p:spPr>
        <p:txBody>
          <a:bodyPr/>
          <a:lstStyle/>
          <a:p>
            <a:r>
              <a:rPr lang="fa-IR"/>
              <a:t>مطابق تعریف سوانت آرنیوس اسید ماده‌ای است که در محلول آبی از هم جدا می‌شود و یون هیدروژن </a:t>
            </a:r>
            <a:r>
              <a:rPr lang="en-US"/>
              <a:t>H+ </a:t>
            </a:r>
            <a:r>
              <a:rPr lang="fa-IR"/>
              <a:t>(یک پروتون) آزاد می‌کند.</a:t>
            </a:r>
          </a:p>
          <a:p>
            <a:endParaRPr lang="fa-IR"/>
          </a:p>
          <a:p>
            <a:pPr marL="0" indent="0">
              <a:buNone/>
            </a:pPr>
            <a:r>
              <a:rPr lang="fa-IR"/>
              <a:t>ثابت تعادل در این گونه واکنش‌های جداسازی، ثابت جداسازی نام دارد. پروتون آزاد شده با یک مولکول آب وارد واکنش می‌شود تا یک هیدرونیوم (یا اکسینیوم) یون </a:t>
            </a:r>
            <a:r>
              <a:rPr lang="en-US"/>
              <a:t>H</a:t>
            </a:r>
            <a:r>
              <a:rPr lang="fa-IR"/>
              <a:t>۳</a:t>
            </a:r>
            <a:r>
              <a:rPr lang="en-US"/>
              <a:t>O+ </a:t>
            </a:r>
            <a:r>
              <a:rPr lang="fa-IR"/>
              <a:t>بدهد. بعدها آرنیوس پیشنهاد کرد که این جداسازی  را با نام واکنش اسید-باز شناخته شود.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1EE19-82B5-4D16-8AA7-11026218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4DF5-3D9F-47DE-A793-E0524C944D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0" t="29237" r="89113" b="66890"/>
          <a:stretch/>
        </p:blipFill>
        <p:spPr>
          <a:xfrm>
            <a:off x="5299585" y="2403987"/>
            <a:ext cx="1592829" cy="4155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A08BCB-B4CC-416A-B4EA-1BECC8A54B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98" t="39350" r="84516" b="56778"/>
          <a:stretch/>
        </p:blipFill>
        <p:spPr>
          <a:xfrm>
            <a:off x="4527552" y="4293039"/>
            <a:ext cx="3594095" cy="5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7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01C17-2314-4707-9343-E77BCADD6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2955"/>
            <a:ext cx="10515600" cy="5764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/>
              <a:t>پس از آن برونستد و لری این نظریه را عمومی تر بیان کردند و آن را نوعی «واکنش داد و ستد پروتون» دانستند.برطبق مدل آنها اسید ماده ای (آنیون،کاتیون یا مولکول) است که بتواند صرف نظر از ماهیت حلال یک یون هیدروژن یا پروتون را به ماده ای دیگر بدهد. </a:t>
            </a:r>
          </a:p>
          <a:p>
            <a:pPr marL="0" indent="0">
              <a:buNone/>
            </a:pPr>
            <a:r>
              <a:rPr lang="fa-IR"/>
              <a:t>به عبارت دیگر اسید برونستد،دهنده ی پروتون است.</a:t>
            </a:r>
          </a:p>
          <a:p>
            <a:pPr marL="0" indent="0">
              <a:buNone/>
            </a:pPr>
            <a:r>
              <a:rPr lang="fa-IR"/>
              <a:t>اسید پروتون خود را از دست می‌دهد و باز مزدوج تولید می‌شود، پروتون به باز منتقل می‌شود و اسید مزدوج تولید می‌شود. در محلول آبی اسید </a:t>
            </a:r>
            <a:r>
              <a:rPr lang="en-US"/>
              <a:t>HA، </a:t>
            </a:r>
            <a:r>
              <a:rPr lang="fa-IR"/>
              <a:t>آب نقش یک باز را بازی می‌کند. باز مزدوج </a:t>
            </a:r>
            <a:r>
              <a:rPr lang="en-US"/>
              <a:t>A− </a:t>
            </a:r>
            <a:r>
              <a:rPr lang="fa-IR"/>
              <a:t>و اسید مزدوج یون هیدرونیوم است. تعریف برونستد و لری در دیگر محلول‌ها مانند دی‌متیل سولفکسید کاربردی است. حلال </a:t>
            </a:r>
            <a:r>
              <a:rPr lang="en-US"/>
              <a:t>S </a:t>
            </a:r>
            <a:r>
              <a:rPr lang="fa-IR"/>
              <a:t>به عنوان ماده بازی عمل می‌کند، پروتون می‌پذیرد و اسید مزدوج </a:t>
            </a:r>
            <a:r>
              <a:rPr lang="en-US"/>
              <a:t>SH+ </a:t>
            </a:r>
            <a:r>
              <a:rPr lang="fa-IR"/>
              <a:t>را تشکیل می‌دهد. </a:t>
            </a:r>
          </a:p>
          <a:p>
            <a:pPr marL="0" indent="0">
              <a:buNone/>
            </a:pPr>
            <a:r>
              <a:rPr lang="fa-IR"/>
              <a:t>در شیمی محلول‌ها، بسیار پرکاربرد است که از </a:t>
            </a:r>
            <a:r>
              <a:rPr lang="en-US"/>
              <a:t>H+ </a:t>
            </a:r>
            <a:r>
              <a:rPr lang="fa-IR"/>
              <a:t>به عنوان کوتاه شدهٔ یون هیدروژن محلول استفاده کنیم. در محلول‌های آبی </a:t>
            </a:r>
            <a:r>
              <a:rPr lang="en-US"/>
              <a:t>H+ </a:t>
            </a:r>
            <a:r>
              <a:rPr lang="fa-IR"/>
              <a:t>نشان دهنده یک یون هیدرونیوم حل شده‌است تا یک پروتون.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F5B39-770C-4E3E-8844-BCEF9853F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5FD79C-EA6D-452D-9F2F-9DB66A28E2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" t="54412" r="79194" b="41931"/>
          <a:stretch/>
        </p:blipFill>
        <p:spPr>
          <a:xfrm>
            <a:off x="1681316" y="2035276"/>
            <a:ext cx="3443300" cy="39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6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FA1DB-61D0-430C-8016-4AF7430D5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 اسپکتروفتومتر         </a:t>
            </a:r>
            <a:r>
              <a:rPr lang="en-US"/>
              <a:t> UV_VIS_NIR</a:t>
            </a:r>
            <a:r>
              <a:rPr lang="fa-IR"/>
              <a:t>   </a:t>
            </a:r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35EDF4-C7AF-48F1-BFAC-9903296D9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203" y="1690688"/>
            <a:ext cx="8509594" cy="43212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07B12-1D45-4551-BB68-42718962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A3F9F-D0D5-43F4-8217-89AD0F3B4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45"/>
            <a:ext cx="10515600" cy="5218318"/>
          </a:xfrm>
        </p:spPr>
        <p:txBody>
          <a:bodyPr>
            <a:normAutofit lnSpcReduction="10000"/>
          </a:bodyPr>
          <a:lstStyle/>
          <a:p>
            <a:pPr algn="just"/>
            <a:r>
              <a:rPr lang="fa-IR"/>
              <a:t>جذب طول موج تابش در ناحیه توسط ترکیبات  اصولا از انتقالات الکترونی حاصل می شود که در آنها </a:t>
            </a:r>
            <a:r>
              <a:rPr lang="en-US"/>
              <a:t>uv–vis</a:t>
            </a:r>
            <a:r>
              <a:rPr lang="fa-IR"/>
              <a:t> </a:t>
            </a:r>
            <a:r>
              <a:rPr lang="en-US"/>
              <a:t> </a:t>
            </a:r>
            <a:r>
              <a:rPr lang="fa-IR"/>
              <a:t>الکترونهای لایه بیرونی و یا الکترونهای پیوندی به ترازهای با انرژی بالاتر ارتقاء می یابند . گونه های آلی و معدنی بسیاری این طرز رفتار را از خود بروز می دهند . از مهمترین گونه های آلی، شناساگر ها هستند.</a:t>
            </a:r>
          </a:p>
          <a:p>
            <a:pPr algn="just"/>
            <a:endParaRPr lang="fa-IR"/>
          </a:p>
          <a:p>
            <a:pPr algn="just"/>
            <a:r>
              <a:rPr lang="fa-IR"/>
              <a:t>بهترین شناساگرهای اسید - باز ، اسیدهای آلی ضعیف می باشند. شكل اسیدی شناساگر رنگ مشخصی دارد و در صورت از دست دادن پروتون ، به ترکیب بازی که دارای رنگ دیگری می باشد، تبدیل می شود. یعنی تغییر رنگ اغلب شناساگرها از محلول بستگی به تغییر شکل آنها دارد. با استفاده از شناساگرها می توان </a:t>
            </a:r>
            <a:r>
              <a:rPr lang="en-US"/>
              <a:t>PH </a:t>
            </a:r>
            <a:r>
              <a:rPr lang="fa-IR"/>
              <a:t>یک محلول را تعین کرد شناساگرهای مختلفی برای تعیین </a:t>
            </a:r>
            <a:r>
              <a:rPr lang="en-US"/>
              <a:t>PH </a:t>
            </a:r>
            <a:r>
              <a:rPr lang="fa-IR"/>
              <a:t>شناخته شده اند که هر یک در محدوده خاصی از </a:t>
            </a:r>
            <a:r>
              <a:rPr lang="en-US"/>
              <a:t>PH </a:t>
            </a:r>
            <a:r>
              <a:rPr lang="fa-IR"/>
              <a:t>تغییر رنگ میدهند.</a:t>
            </a:r>
          </a:p>
          <a:p>
            <a:pPr algn="just"/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1274A-BDAF-417F-8F41-24304BBB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0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0C566F-BF18-4A11-8F97-BD3AB2ED5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587" y="545690"/>
            <a:ext cx="7688826" cy="57666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FC40B-04AA-4006-A735-0AE564B6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F936-A28D-41F9-85A7-B6330F6ED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چگونگی تغییر رنگ یک شناساگر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1EF45-5125-4385-84EE-9416F812E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594"/>
            <a:ext cx="10515600" cy="4746369"/>
          </a:xfrm>
        </p:spPr>
        <p:txBody>
          <a:bodyPr>
            <a:normAutofit fontScale="77500" lnSpcReduction="20000"/>
          </a:bodyPr>
          <a:lstStyle/>
          <a:p>
            <a:r>
              <a:rPr lang="fa-IR"/>
              <a:t>شناساگرها ، اسیدها یا باز های ضعیفی هستند و چون اکثر آنها شدیدا رنگی هستند، در هر اندازه گیری </a:t>
            </a:r>
            <a:r>
              <a:rPr lang="en-US"/>
              <a:t>PH </a:t>
            </a:r>
            <a:r>
              <a:rPr lang="fa-IR"/>
              <a:t>چند قطره از محلول رقیق شناساگر کافی می باشد. شناساگرهای اسید - باز را معمولا به صورت</a:t>
            </a:r>
            <a:r>
              <a:rPr lang="en-US"/>
              <a:t>HIn </a:t>
            </a:r>
            <a:r>
              <a:rPr lang="fa-IR"/>
              <a:t>نشان می دهند.</a:t>
            </a:r>
          </a:p>
          <a:p>
            <a:pPr marL="0" indent="0" algn="ctr">
              <a:buNone/>
            </a:pPr>
            <a:r>
              <a:rPr lang="fa-IR"/>
              <a:t>فرم بازی </a:t>
            </a:r>
            <a:r>
              <a:rPr lang="en-US"/>
              <a:t>Hine       H+ + - In</a:t>
            </a:r>
            <a:r>
              <a:rPr lang="fa-IR"/>
              <a:t>فرم اسیدی</a:t>
            </a:r>
            <a:endParaRPr lang="en-US"/>
          </a:p>
          <a:p>
            <a:endParaRPr lang="en-US"/>
          </a:p>
          <a:p>
            <a:pPr algn="ctr"/>
            <a:r>
              <a:rPr lang="de-DE"/>
              <a:t>Ka = (H+)x( In-)/(Hin)</a:t>
            </a:r>
            <a:endParaRPr lang="fa-IR"/>
          </a:p>
          <a:p>
            <a:endParaRPr lang="en-US"/>
          </a:p>
          <a:p>
            <a:pPr>
              <a:lnSpc>
                <a:spcPct val="130000"/>
              </a:lnSpc>
            </a:pPr>
            <a:r>
              <a:rPr lang="fa-IR"/>
              <a:t>اگر محلولی شامل دو جزء رنگی </a:t>
            </a:r>
            <a:r>
              <a:rPr lang="en-US"/>
              <a:t>A </a:t>
            </a:r>
            <a:r>
              <a:rPr lang="fa-IR"/>
              <a:t>و </a:t>
            </a:r>
            <a:r>
              <a:rPr lang="en-US"/>
              <a:t>B </a:t>
            </a:r>
            <a:r>
              <a:rPr lang="fa-IR"/>
              <a:t>باشد، معمولا رنگ </a:t>
            </a:r>
            <a:r>
              <a:rPr lang="en-US"/>
              <a:t>A </a:t>
            </a:r>
            <a:r>
              <a:rPr lang="fa-IR"/>
              <a:t>در مخلوط وقتی توسط چشم انسان تشخیص داده می شود که شدت آن ، ده برابر بیشتر از شدت رنگ </a:t>
            </a:r>
            <a:r>
              <a:rPr lang="en-US"/>
              <a:t>B </a:t>
            </a:r>
            <a:r>
              <a:rPr lang="fa-IR"/>
              <a:t>باشد، چون شحت آن تابع غلظت است. بنابراین رنگ ترکیب اسیدی شناساگر زمانی قابل رویت است که ( </a:t>
            </a:r>
            <a:r>
              <a:rPr lang="en-US"/>
              <a:t>In- ) - ( Hin</a:t>
            </a:r>
            <a:r>
              <a:rPr lang="fa-IR"/>
              <a:t>۱۰) و رنگ و ترکیب بازی شناساگر زمانی قابل مشاهده است که:</a:t>
            </a:r>
          </a:p>
          <a:p>
            <a:pPr marL="0" indent="0" algn="ctr">
              <a:buNone/>
            </a:pPr>
            <a:r>
              <a:rPr lang="en-US"/>
              <a:t>(ln -) = 10(Hln )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041C53ED-6D1D-46A1-8B00-8A1DE2EBEF7D}"/>
              </a:ext>
            </a:extLst>
          </p:cNvPr>
          <p:cNvSpPr/>
          <p:nvPr/>
        </p:nvSpPr>
        <p:spPr>
          <a:xfrm flipV="1">
            <a:off x="5697792" y="2297483"/>
            <a:ext cx="398208" cy="1784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4EAC7-9B66-4E5C-A2C5-4B53D71D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153B6-0B3D-44D1-8F58-8534E396C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متیل اورانژ</a:t>
            </a:r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B3C8C1-1876-42B9-99B9-C9E351ED91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068" y="1825625"/>
            <a:ext cx="7347863" cy="43513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86944-8F3D-4901-8FD8-81EA503AB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F359-53F6-4E93-BCCC-3F97189AD4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9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624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 به نام آن که تن رانور جان داد خرد را سوی دانایی عنان داد</vt:lpstr>
      <vt:lpstr>PowerPoint Presentation</vt:lpstr>
      <vt:lpstr>تعریف</vt:lpstr>
      <vt:lpstr>PowerPoint Presentation</vt:lpstr>
      <vt:lpstr> اسپکتروفتومتر          UV_VIS_NIR   </vt:lpstr>
      <vt:lpstr>PowerPoint Presentation</vt:lpstr>
      <vt:lpstr>PowerPoint Presentation</vt:lpstr>
      <vt:lpstr>چگونگی تغییر رنگ یک شناساگر </vt:lpstr>
      <vt:lpstr>متیل اورانژ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آن که تن رانور جان داد خرد را سوی دانایی عنان داد</dc:title>
  <dc:creator>sajad SAFDAR</dc:creator>
  <cp:lastModifiedBy>sajad SAFDAR</cp:lastModifiedBy>
  <cp:revision>24</cp:revision>
  <dcterms:created xsi:type="dcterms:W3CDTF">2020-04-23T12:40:08Z</dcterms:created>
  <dcterms:modified xsi:type="dcterms:W3CDTF">2020-06-03T05:59:41Z</dcterms:modified>
</cp:coreProperties>
</file>