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2" r:id="rId4"/>
  </p:sldMasterIdLst>
  <p:notesMasterIdLst>
    <p:notesMasterId r:id="rId19"/>
  </p:notesMasterIdLst>
  <p:sldIdLst>
    <p:sldId id="269" r:id="rId5"/>
    <p:sldId id="568" r:id="rId6"/>
    <p:sldId id="569" r:id="rId7"/>
    <p:sldId id="570" r:id="rId8"/>
    <p:sldId id="571" r:id="rId9"/>
    <p:sldId id="572" r:id="rId10"/>
    <p:sldId id="573" r:id="rId11"/>
    <p:sldId id="574" r:id="rId12"/>
    <p:sldId id="575" r:id="rId13"/>
    <p:sldId id="595" r:id="rId14"/>
    <p:sldId id="509" r:id="rId15"/>
    <p:sldId id="596" r:id="rId16"/>
    <p:sldId id="510" r:id="rId17"/>
    <p:sldId id="526" r:id="rId18"/>
  </p:sldIdLst>
  <p:sldSz cx="9144000" cy="6858000" type="screen4x3"/>
  <p:notesSz cx="6858000" cy="9144000"/>
  <p:custShowLst>
    <p:custShow name="Custom Show 1" id="0">
      <p:sldLst>
        <p:sld r:id="rId5"/>
      </p:sldLst>
    </p:custShow>
  </p:custShowLst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C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CC0000"/>
    <a:srgbClr val="FF0000"/>
    <a:srgbClr val="333300"/>
    <a:srgbClr val="336600"/>
    <a:srgbClr val="FF9933"/>
    <a:srgbClr val="FFCC00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821" autoAdjust="0"/>
    <p:restoredTop sz="94709" autoAdjust="0"/>
  </p:normalViewPr>
  <p:slideViewPr>
    <p:cSldViewPr>
      <p:cViewPr varScale="1">
        <p:scale>
          <a:sx n="78" d="100"/>
          <a:sy n="78" d="100"/>
        </p:scale>
        <p:origin x="-6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pPr>
              <a:defRPr/>
            </a:pPr>
            <a:fld id="{0B4FE4C4-2B08-4C23-95C1-FEBC4D9E1BC4}" type="datetimeFigureOut">
              <a:rPr lang="fa-IR"/>
              <a:pPr>
                <a:defRPr/>
              </a:pPr>
              <a:t>1441/01/10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pPr>
              <a:defRPr/>
            </a:pPr>
            <a:fld id="{7848981D-CDD2-48FD-B095-C320622C6D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65061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033612-4B4D-4B07-BD9B-3D1D233C2A74}" type="slidenum">
              <a:rPr lang="fa-IR" smtClean="0"/>
              <a:pPr/>
              <a:t>1</a:t>
            </a:fld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xmlns="" val="208271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AE37-670C-48B1-B6DE-785F6F3F68D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0474-58F4-4FE1-B8BC-438A58C5750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1197-4208-47CC-BEA6-A8861E269D0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E1ED-3CEE-480F-BEDF-99090C8E649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EE41-D4E8-49CB-9878-46FF5FF3B6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4306-6967-4118-A530-26953C656D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0FA5-47BC-403B-A7E1-EC1428E5E2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23B2-5770-49F6-AAD0-C1DD878F6A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7075-6DC0-4A64-A92C-970BA479DF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5AC1-83D6-41F8-B713-25ABDA643F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9F8D-188E-4615-8783-429F6C0B312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665DA03-95B8-4610-ACEA-08107C221BD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73" r:id="rId2"/>
    <p:sldLayoutId id="2147484182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83" r:id="rId9"/>
    <p:sldLayoutId id="2147484179" r:id="rId10"/>
    <p:sldLayoutId id="2147484180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7858180" cy="24314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endParaRPr lang="fa-IR" sz="3200" b="1" dirty="0" smtClean="0">
              <a:solidFill>
                <a:srgbClr val="000066"/>
              </a:solidFill>
              <a:cs typeface="B Nazanin" pitchFamily="2" charset="-78"/>
            </a:endParaRPr>
          </a:p>
          <a:p>
            <a:pPr algn="ctr">
              <a:spcBef>
                <a:spcPct val="50000"/>
              </a:spcBef>
              <a:defRPr/>
            </a:pPr>
            <a:endParaRPr lang="fa-IR" sz="3200" b="1" dirty="0" smtClean="0">
              <a:solidFill>
                <a:srgbClr val="000066"/>
              </a:solidFill>
              <a:cs typeface="B Nazanin" pitchFamily="2" charset="-7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fr-FR" sz="3200" dirty="0"/>
              <a:t> </a:t>
            </a:r>
            <a:r>
              <a:rPr lang="fa-IR" sz="4800" b="1" dirty="0" smtClean="0">
                <a:latin typeface="2  Nazanin"/>
              </a:rPr>
              <a:t>مهارت های خرد در مشاوره فردی</a:t>
            </a:r>
            <a:endParaRPr lang="fa-IR" sz="48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2  Nazanin"/>
              <a:cs typeface="B Jadid" pitchFamily="2" charset="-78"/>
            </a:endParaRPr>
          </a:p>
        </p:txBody>
      </p:sp>
      <p:pic>
        <p:nvPicPr>
          <p:cNvPr id="6148" name="Picture 2" descr="F:\Picture\Arm\33azadv_th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23825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38399" y="4114800"/>
            <a:ext cx="4191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دکتر برومند</a:t>
            </a:r>
            <a:endParaRPr lang="en-US" sz="4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810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4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B Jadid" pitchFamily="2" charset="-78"/>
              </a:rPr>
              <a:t>به نام خدا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sz="4800" dirty="0"/>
          </a:p>
          <a:p>
            <a:pPr algn="r" rtl="1"/>
            <a:r>
              <a:rPr lang="fa-IR" sz="4800" b="1" dirty="0">
                <a:solidFill>
                  <a:srgbClr val="FF0000"/>
                </a:solidFill>
                <a:latin typeface="2  Nazanin"/>
                <a:ea typeface="+mj-ea"/>
                <a:cs typeface="B Traffic" panose="00000400000000000000" pitchFamily="2" charset="-78"/>
              </a:rPr>
              <a:t>چرا می خواهید مشاور شوید</a:t>
            </a: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xmlns="" val="36786480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b="1" dirty="0" smtClean="0">
                <a:solidFill>
                  <a:srgbClr val="FF0000"/>
                </a:solidFill>
                <a:latin typeface="2  Nazanin"/>
                <a:cs typeface="B Traffic" panose="00000400000000000000" pitchFamily="2" charset="-78"/>
              </a:rPr>
              <a:t>چرا می خواهید مشاور شوید</a:t>
            </a:r>
            <a:endParaRPr lang="fa-IR" sz="3600" b="1" dirty="0">
              <a:solidFill>
                <a:srgbClr val="FF0000"/>
              </a:solidFill>
              <a:latin typeface="2  Nazanin"/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b="1" dirty="0">
                <a:cs typeface="B Traffic" panose="00000400000000000000" pitchFamily="2" charset="-78"/>
              </a:rPr>
              <a:t> </a:t>
            </a:r>
            <a:r>
              <a:rPr lang="fa-IR" sz="3200" b="1" dirty="0" smtClean="0">
                <a:cs typeface="B Traffic" panose="00000400000000000000" pitchFamily="2" charset="-78"/>
              </a:rPr>
              <a:t>1- مشاور شدن به شما مقام، قدرت و رضایت می دهد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2- مشاوره یک کیفیت و غنای جدیدی به زندگی شما می بخشد</a:t>
            </a:r>
          </a:p>
          <a:p>
            <a:pPr algn="r" rtl="1">
              <a:lnSpc>
                <a:spcPct val="150000"/>
              </a:lnSpc>
            </a:pPr>
            <a:endParaRPr lang="fa-IR" sz="3200" b="1" dirty="0">
              <a:cs typeface="B Traffic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26206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34547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چرا می خواهیدمشاور شوید</a:t>
            </a:r>
            <a:endParaRPr lang="fa-IR" sz="4000" b="1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fa-IR" sz="3600" b="1" dirty="0">
                <a:solidFill>
                  <a:prstClr val="black"/>
                </a:solidFill>
                <a:cs typeface="B Traffic" panose="00000400000000000000" pitchFamily="2" charset="-78"/>
              </a:rPr>
              <a:t>3- شغل و فعالیت  مقدسی است</a:t>
            </a:r>
          </a:p>
          <a:p>
            <a:pPr lvl="0" algn="r" rtl="1">
              <a:lnSpc>
                <a:spcPct val="150000"/>
              </a:lnSpc>
            </a:pPr>
            <a:r>
              <a:rPr lang="fa-IR" sz="3600" b="1" dirty="0">
                <a:solidFill>
                  <a:prstClr val="black"/>
                </a:solidFill>
                <a:cs typeface="B Traffic" panose="00000400000000000000" pitchFamily="2" charset="-78"/>
              </a:rPr>
              <a:t>4- کمک به دیگران برای ارضای نیازها و بهبود کیفیت زندگی اشان</a:t>
            </a:r>
          </a:p>
          <a:p>
            <a:pPr algn="r" rtl="1"/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9659413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FF0000"/>
                </a:solidFill>
                <a:cs typeface="B Traffic" panose="00000400000000000000" pitchFamily="2" charset="-78"/>
              </a:rPr>
              <a:t>نکته مهم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40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هدف مشاوره هر چه باشدباید از دو موضوع آگاهی داشته باشید: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 1- انگیزه خود برای مشاوره 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2-نیازهایی که قرار است از طریق مشاوره آن ها را برآورده سازید</a:t>
            </a:r>
          </a:p>
        </p:txBody>
      </p:sp>
    </p:spTree>
    <p:extLst>
      <p:ext uri="{BB962C8B-B14F-4D97-AF65-F5344CB8AC3E}">
        <p14:creationId xmlns:p14="http://schemas.microsoft.com/office/powerpoint/2010/main" xmlns="" val="8409058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زیرا :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 در صورت آگاهی از نیازها و انگیزه های خود در مشاوره قادر خواهید بود تا از دخالت دادن نیازهای خودتان در فرآیند مشاوره جلوگیری نمایید</a:t>
            </a:r>
            <a:endParaRPr lang="fa-IR" sz="3600" b="1" dirty="0">
              <a:cs typeface="B Traffic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xmlns="" val="380085394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sz="44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4400" b="1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5194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2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r>
              <a:rPr lang="fa-IR" sz="4400" b="1" dirty="0">
                <a:solidFill>
                  <a:srgbClr val="FF0000"/>
                </a:solidFill>
                <a:cs typeface="B Traffic" panose="00000400000000000000" pitchFamily="2" charset="-78"/>
              </a:rPr>
              <a:t/>
            </a:r>
            <a:br>
              <a:rPr lang="fa-IR" sz="4400" b="1" dirty="0">
                <a:solidFill>
                  <a:srgbClr val="FF0000"/>
                </a:solidFill>
                <a:cs typeface="B Traffic" panose="00000400000000000000" pitchFamily="2" charset="-78"/>
              </a:rPr>
            </a:b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181600"/>
          </a:xfrm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44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1- تدارک جلسه مشاوره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-اطلاعات از منبع ارجاع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-انتظارات و احساسات مراجع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- انتظارات و احساسات مشاور</a:t>
            </a:r>
            <a:endParaRPr lang="fa-IR" sz="3200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3456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2-مقدمه :</a:t>
            </a:r>
          </a:p>
          <a:p>
            <a:pPr algn="r" rtl="1">
              <a:lnSpc>
                <a:spcPct val="20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- ملاقات مشاور و مراجع</a:t>
            </a:r>
          </a:p>
          <a:p>
            <a:pPr algn="r" rtl="1">
              <a:lnSpc>
                <a:spcPct val="20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- برقراری ارتباط</a:t>
            </a:r>
            <a:endParaRPr lang="fa-IR" sz="3600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1715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3-شروع کار</a:t>
            </a:r>
          </a:p>
          <a:p>
            <a:pPr algn="r" rtl="1">
              <a:lnSpc>
                <a:spcPct val="200000"/>
              </a:lnSpc>
            </a:pPr>
            <a:r>
              <a:rPr lang="fa-IR" sz="4000" b="1" dirty="0" smtClean="0">
                <a:cs typeface="B Traffic" panose="00000400000000000000" pitchFamily="2" charset="-78"/>
              </a:rPr>
              <a:t>- تمرکز روی آگاهی های کنونی مراجع</a:t>
            </a:r>
            <a:endParaRPr lang="fa-IR" sz="4000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03078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4-گوش دادن فعال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Traffic" panose="00000400000000000000" pitchFamily="2" charset="-78"/>
              </a:rPr>
              <a:t>- استفاده از پاسخ های کوتاه و انعکاس محتوا و احساسات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Traffic" panose="00000400000000000000" pitchFamily="2" charset="-78"/>
              </a:rPr>
              <a:t>- خلاصه کردن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Traffic" panose="00000400000000000000" pitchFamily="2" charset="-78"/>
              </a:rPr>
              <a:t>سئوال پرسیدن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Traffic" panose="00000400000000000000" pitchFamily="2" charset="-78"/>
              </a:rPr>
              <a:t>-  ......</a:t>
            </a:r>
          </a:p>
          <a:p>
            <a:pPr algn="r" rtl="1">
              <a:lnSpc>
                <a:spcPct val="150000"/>
              </a:lnSpc>
            </a:pPr>
            <a:endParaRPr lang="fa-IR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6800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5-تشخیص و توضیح مشکل و تسهیل در تغییر نگرش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Traffic" panose="00000400000000000000" pitchFamily="2" charset="-78"/>
              </a:rPr>
              <a:t>- گوش دادن فعال به علاوه سئوال کردن و خلاصه کردن به منظور تشخیص و تعیین مشکل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Traffic" panose="00000400000000000000" pitchFamily="2" charset="-78"/>
              </a:rPr>
              <a:t>-استفاده از قاب گیری ، رودررویی و مواجهه </a:t>
            </a:r>
            <a:endParaRPr lang="fa-IR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274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36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6-بررسی گزینه ها و اقدام تسهیلی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anose="00000400000000000000" pitchFamily="2" charset="-78"/>
              </a:rPr>
              <a:t>- بررسی گزینه ها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anose="00000400000000000000" pitchFamily="2" charset="-78"/>
              </a:rPr>
              <a:t>- حل دشواری ها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anose="00000400000000000000" pitchFamily="2" charset="-78"/>
              </a:rPr>
              <a:t>-اقدام تسهیلی</a:t>
            </a:r>
            <a:endParaRPr lang="fa-IR" sz="2800" b="1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886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2800" b="1" dirty="0">
                <a:solidFill>
                  <a:schemeClr val="tx1"/>
                </a:solidFill>
                <a:cs typeface="B Traffic" panose="00000400000000000000" pitchFamily="2" charset="-78"/>
              </a:rPr>
              <a:t>فرایند یک جلسه مشاوره</a:t>
            </a:r>
            <a:endParaRPr lang="fa-IR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44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7-ختم جلسه</a:t>
            </a:r>
          </a:p>
          <a:p>
            <a:pPr algn="r" rtl="1"/>
            <a:r>
              <a:rPr lang="fa-IR" sz="4400" dirty="0" smtClean="0">
                <a:cs typeface="B Traffic" panose="00000400000000000000" pitchFamily="2" charset="-78"/>
              </a:rPr>
              <a:t>- خلاصه کردن</a:t>
            </a:r>
          </a:p>
          <a:p>
            <a:pPr algn="r" rtl="1"/>
            <a:r>
              <a:rPr lang="fa-IR" sz="4400" dirty="0" smtClean="0">
                <a:cs typeface="B Traffic" panose="00000400000000000000" pitchFamily="2" charset="-78"/>
              </a:rPr>
              <a:t>-تعیین زمان جلسه بعد</a:t>
            </a:r>
          </a:p>
          <a:p>
            <a:pPr algn="r" rtl="1"/>
            <a:r>
              <a:rPr lang="fa-IR" sz="4400" dirty="0" smtClean="0">
                <a:cs typeface="B Traffic" panose="00000400000000000000" pitchFamily="2" charset="-78"/>
              </a:rPr>
              <a:t>-مشخص کردن تکلیف</a:t>
            </a:r>
          </a:p>
          <a:p>
            <a:pPr algn="r" rtl="1"/>
            <a:r>
              <a:rPr lang="fa-IR" sz="4400" dirty="0" smtClean="0">
                <a:cs typeface="B Traffic" panose="00000400000000000000" pitchFamily="2" charset="-78"/>
              </a:rPr>
              <a:t>- ختم جلسه</a:t>
            </a:r>
          </a:p>
          <a:p>
            <a:pPr algn="r" rtl="1"/>
            <a:endParaRPr lang="fa-IR" sz="5400" dirty="0"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2304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D2EB739EA396F447B1CE3EC931F3F378" ma:contentTypeVersion="1" ma:contentTypeDescription="ايجاد يک سند جديد." ma:contentTypeScope="" ma:versionID="220289b44c49a025117b0fec2facda8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e70b6634a88bc1775663979dfecbb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318465-2408-4661-89CD-F0D87140E5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06771B-C4FC-469D-9ADA-84EB660D4CA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8E601E8-D2C1-4C74-A61C-44466B880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8598</TotalTime>
  <Words>259</Words>
  <Application>Microsoft Office PowerPoint</Application>
  <PresentationFormat>On-screen Show (4:3)</PresentationFormat>
  <Paragraphs>54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Flow</vt:lpstr>
      <vt:lpstr>Slide 1</vt:lpstr>
      <vt:lpstr>Slide 2</vt:lpstr>
      <vt:lpstr>فرایند یک جلسه مشاوره </vt:lpstr>
      <vt:lpstr>فرایند یک جلسه مشاوره</vt:lpstr>
      <vt:lpstr>فرایند یک جلسه مشاوره</vt:lpstr>
      <vt:lpstr>فرایند یک جلسه مشاوره</vt:lpstr>
      <vt:lpstr>فرایند یک جلسه مشاوره</vt:lpstr>
      <vt:lpstr>فرایند یک جلسه مشاوره</vt:lpstr>
      <vt:lpstr>فرایند یک جلسه مشاوره</vt:lpstr>
      <vt:lpstr>Slide 10</vt:lpstr>
      <vt:lpstr>چرا می خواهید مشاور شوید</vt:lpstr>
      <vt:lpstr>چرا می خواهیدمشاور شوید</vt:lpstr>
      <vt:lpstr>نکته مهم :</vt:lpstr>
      <vt:lpstr>Slide 14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mdamizadeh</dc:creator>
  <cp:lastModifiedBy>dell</cp:lastModifiedBy>
  <cp:revision>1311</cp:revision>
  <dcterms:created xsi:type="dcterms:W3CDTF">2008-03-17T04:59:58Z</dcterms:created>
  <dcterms:modified xsi:type="dcterms:W3CDTF">2019-09-08T20:27:26Z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0x010100D2EB739EA396F447B1CE3EC931F3F378</vt:lpwstr>
  </property>
</Properties>
</file>