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sldIdLst>
    <p:sldId id="262" r:id="rId2"/>
    <p:sldId id="294" r:id="rId3"/>
    <p:sldId id="295" r:id="rId4"/>
    <p:sldId id="311" r:id="rId5"/>
    <p:sldId id="331" r:id="rId6"/>
    <p:sldId id="312" r:id="rId7"/>
    <p:sldId id="332" r:id="rId8"/>
    <p:sldId id="313" r:id="rId9"/>
    <p:sldId id="314" r:id="rId10"/>
    <p:sldId id="315" r:id="rId11"/>
    <p:sldId id="316" r:id="rId12"/>
    <p:sldId id="317" r:id="rId13"/>
    <p:sldId id="333" r:id="rId14"/>
    <p:sldId id="318" r:id="rId15"/>
    <p:sldId id="319" r:id="rId16"/>
    <p:sldId id="334" r:id="rId17"/>
    <p:sldId id="320" r:id="rId18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anose="02020603050405020304" pitchFamily="18" charset="0"/>
        <a:ea typeface="굴림" panose="020B0600000101010101" pitchFamily="34" charset="-127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anose="02020603050405020304" pitchFamily="18" charset="0"/>
        <a:ea typeface="굴림" panose="020B0600000101010101" pitchFamily="34" charset="-127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anose="02020603050405020304" pitchFamily="18" charset="0"/>
        <a:ea typeface="굴림" panose="020B0600000101010101" pitchFamily="34" charset="-127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anose="02020603050405020304" pitchFamily="18" charset="0"/>
        <a:ea typeface="굴림" panose="020B0600000101010101" pitchFamily="34" charset="-127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anose="02020603050405020304" pitchFamily="18" charset="0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sz="1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anose="02020603050405020304" pitchFamily="18" charset="0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sz="1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anose="02020603050405020304" pitchFamily="18" charset="0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sz="1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anose="02020603050405020304" pitchFamily="18" charset="0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sz="1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anose="02020603050405020304" pitchFamily="18" charset="0"/>
        <a:ea typeface="굴림" panose="020B0600000101010101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US" initials="A" lastIdx="1" clrIdx="0">
    <p:extLst>
      <p:ext uri="{19B8F6BF-5375-455C-9EA6-DF929625EA0E}">
        <p15:presenceInfo xmlns:p15="http://schemas.microsoft.com/office/powerpoint/2012/main" userId="ASU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1111"/>
    <a:srgbClr val="D0D505"/>
    <a:srgbClr val="2B7C02"/>
    <a:srgbClr val="328F03"/>
    <a:srgbClr val="213200"/>
    <a:srgbClr val="E8F0E4"/>
    <a:srgbClr val="293E00"/>
    <a:srgbClr val="3D5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734" autoAdjust="0"/>
    <p:restoredTop sz="94511" autoAdjust="0"/>
  </p:normalViewPr>
  <p:slideViewPr>
    <p:cSldViewPr snapToGrid="0">
      <p:cViewPr varScale="1">
        <p:scale>
          <a:sx n="69" d="100"/>
          <a:sy n="69" d="100"/>
        </p:scale>
        <p:origin x="136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8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5" name="Rectangle 23">
            <a:extLst>
              <a:ext uri="{FF2B5EF4-FFF2-40B4-BE49-F238E27FC236}">
                <a16:creationId xmlns:a16="http://schemas.microsoft.com/office/drawing/2014/main" id="{AB9BFD3A-77C5-4E02-8143-FC7E2CBCF668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510338"/>
            <a:ext cx="21336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 altLang="ko-KR"/>
          </a:p>
        </p:txBody>
      </p:sp>
      <p:sp>
        <p:nvSpPr>
          <p:cNvPr id="13336" name="Rectangle 24">
            <a:extLst>
              <a:ext uri="{FF2B5EF4-FFF2-40B4-BE49-F238E27FC236}">
                <a16:creationId xmlns:a16="http://schemas.microsoft.com/office/drawing/2014/main" id="{18F1F240-835C-425A-ADF2-0595C655A76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452813" y="6451600"/>
            <a:ext cx="2895600" cy="152400"/>
          </a:xfrm>
        </p:spPr>
        <p:txBody>
          <a:bodyPr/>
          <a:lstStyle>
            <a:lvl1pPr algn="ctr">
              <a:defRPr sz="1400" b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defRPr>
            </a:lvl1pPr>
          </a:lstStyle>
          <a:p>
            <a:r>
              <a:rPr lang="en-US" altLang="zh-CN"/>
              <a:t>www.wondershare.com</a:t>
            </a:r>
            <a:endParaRPr lang="en-US" altLang="ko-KR"/>
          </a:p>
        </p:txBody>
      </p:sp>
      <p:sp>
        <p:nvSpPr>
          <p:cNvPr id="13341" name="Text Box 29">
            <a:extLst>
              <a:ext uri="{FF2B5EF4-FFF2-40B4-BE49-F238E27FC236}">
                <a16:creationId xmlns:a16="http://schemas.microsoft.com/office/drawing/2014/main" id="{DA46DD24-1670-4348-82D3-048EB0E84D48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7469010" y="6062664"/>
            <a:ext cx="11528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ko-KR" sz="2400" b="1">
                <a:effectLst/>
                <a:latin typeface="Verdana" panose="020B0604030504040204" pitchFamily="34" charset="0"/>
              </a:rPr>
              <a:t>LOGO</a:t>
            </a:r>
          </a:p>
        </p:txBody>
      </p:sp>
      <p:sp>
        <p:nvSpPr>
          <p:cNvPr id="13489" name="Rectangle 177">
            <a:extLst>
              <a:ext uri="{FF2B5EF4-FFF2-40B4-BE49-F238E27FC236}">
                <a16:creationId xmlns:a16="http://schemas.microsoft.com/office/drawing/2014/main" id="{7C5E2998-3F6F-4D9C-A6EE-87D37BCE5267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1293814" y="1663702"/>
            <a:ext cx="6821487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4000">
                <a:solidFill>
                  <a:srgbClr val="293E00"/>
                </a:solidFill>
              </a:defRPr>
            </a:lvl1pPr>
          </a:lstStyle>
          <a:p>
            <a:pPr lvl="0"/>
            <a:r>
              <a:rPr lang="en-US" altLang="zh-CN" noProof="0"/>
              <a:t>Click to edit Master title style</a:t>
            </a:r>
            <a:endParaRPr lang="zh-CN" altLang="en-US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01497-E4F0-48AC-A1DE-DF5953C6E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1B6BE4-76A0-4838-A5F4-97AED67DE2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1D0BE3-83C8-4C75-86ED-6E212B2C70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1095455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E18897-D844-4442-AA28-E97751FDA3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921500" y="169863"/>
            <a:ext cx="2028825" cy="59928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FE4051-5E4D-4112-8B20-716CA5CEDB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0264" y="169863"/>
            <a:ext cx="5938837" cy="59928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F631BF-1244-4295-8B2F-D8A4450D2E8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1146033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8DAD1-4E1C-4FF0-A193-1102DCD6A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C6E8C-A112-4DE8-930C-8077AA2AC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A3F36A-2B3C-4014-BF07-F667AF1A26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4015035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2D984-B4E6-4D83-8A62-E50977CA3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B5A9A2-389B-4A94-BE8B-3E4B7391D5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E82B59-4603-439C-AC5D-69FD9917B6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765882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1BE65-F74A-42A2-8B28-79C903CFD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F8658-65E8-46CE-93AD-F6D8FF1C54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0264" y="1209675"/>
            <a:ext cx="3844925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65AFAB-1A05-4E89-9447-98B3CB71A9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27589" y="1209675"/>
            <a:ext cx="3846512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1390ED-04E1-4DFC-99B8-9CF2EDE2A1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3939348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756E3-9719-4F97-A4CE-21B7D11E1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C64755-64EE-454A-814E-0DE8CAC3F1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18FAD4-D8B7-46FD-ADF6-8BBC86BCB9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0A3AC6-9C27-4833-89A5-9353B76C9E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160EE2-168D-46EE-8F97-9598FB369D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6DE04B1-060B-43B1-907D-213621BD79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2747212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7C6F3-C912-4DF2-BDCD-454060903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AD0AA1-581A-419E-A2F2-0C8444F987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2404680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188492F-6515-476D-84DD-C9EB941575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1395999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7B71A-2212-411E-A78F-BBFE34D39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DF942-5C5C-4B9C-B836-D9603F361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76C1E0-93E0-4E4E-986F-059B4C863B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7EAF17-5B21-47D7-9463-63CA2AE971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2286482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844C7-5E22-4BE7-8E8B-B6D823C29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BC2BD6-A085-4956-BA64-6EBC4DFF7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24A26D-0756-46C0-85F8-31CCA7CD1A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57F8BD-568B-4797-ACC9-F9EB42B4C7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2676357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9" name="Rectangle 21">
            <a:extLst>
              <a:ext uri="{FF2B5EF4-FFF2-40B4-BE49-F238E27FC236}">
                <a16:creationId xmlns:a16="http://schemas.microsoft.com/office/drawing/2014/main" id="{3D8763E5-4371-4E6F-BB4A-0318DBCCF2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black">
          <a:xfrm>
            <a:off x="1101725" y="169863"/>
            <a:ext cx="7848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Click to edit Master title style</a:t>
            </a:r>
          </a:p>
        </p:txBody>
      </p:sp>
      <p:sp>
        <p:nvSpPr>
          <p:cNvPr id="12310" name="Rectangle 22">
            <a:extLst>
              <a:ext uri="{FF2B5EF4-FFF2-40B4-BE49-F238E27FC236}">
                <a16:creationId xmlns:a16="http://schemas.microsoft.com/office/drawing/2014/main" id="{33D43A65-AC6B-4A28-B169-E882A75267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0264" y="1209675"/>
            <a:ext cx="7843837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</p:txBody>
      </p:sp>
      <p:sp>
        <p:nvSpPr>
          <p:cNvPr id="12312" name="Rectangle 24">
            <a:extLst>
              <a:ext uri="{FF2B5EF4-FFF2-40B4-BE49-F238E27FC236}">
                <a16:creationId xmlns:a16="http://schemas.microsoft.com/office/drawing/2014/main" id="{DDD1B386-1F6F-4531-8AC4-FC6964D8E4E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7801" y="6365875"/>
            <a:ext cx="1946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600" b="1">
                <a:effectLst/>
                <a:latin typeface="+mn-lt"/>
              </a:defRPr>
            </a:lvl1pPr>
          </a:lstStyle>
          <a:p>
            <a:r>
              <a:rPr lang="en-US" altLang="ko-KR"/>
              <a:t>Company Logo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Verdan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Verdan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Verdan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Verdan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Verdan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Verdan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Verdan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Verdan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u"/>
        <a:defRPr sz="2000" b="1" kern="1200">
          <a:solidFill>
            <a:schemeClr val="folHlink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n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SzPct val="60000"/>
        <a:buFont typeface="Wingdings" panose="05000000000000000000" pitchFamily="2" charset="2"/>
        <a:buChar char="n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80">
            <a:extLst>
              <a:ext uri="{FF2B5EF4-FFF2-40B4-BE49-F238E27FC236}">
                <a16:creationId xmlns:a16="http://schemas.microsoft.com/office/drawing/2014/main" id="{D52EED02-A020-4CE6-AB6D-0B130FA1DC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0244" y="3635420"/>
            <a:ext cx="5708651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>
              <a:spcBef>
                <a:spcPct val="20000"/>
              </a:spcBef>
              <a:buClr>
                <a:schemeClr val="bg1"/>
              </a:buClr>
              <a:buSzPct val="60000"/>
              <a:buFont typeface="Wingdings" panose="05000000000000000000" pitchFamily="2" charset="2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/>
            <a:r>
              <a:rPr lang="fa-IR" altLang="ko-KR" sz="2000">
                <a:solidFill>
                  <a:schemeClr val="folHlink"/>
                </a:solidFill>
                <a:cs typeface="B Titr" panose="00000700000000000000" pitchFamily="2" charset="-78"/>
              </a:rPr>
              <a:t>دانشجویان:</a:t>
            </a:r>
            <a:endParaRPr lang="en-US" altLang="ko-KR" sz="2000" dirty="0">
              <a:solidFill>
                <a:schemeClr val="folHlink"/>
              </a:solidFill>
              <a:cs typeface="B Titr" panose="00000700000000000000" pitchFamily="2" charset="-78"/>
            </a:endParaRPr>
          </a:p>
        </p:txBody>
      </p:sp>
      <p:sp>
        <p:nvSpPr>
          <p:cNvPr id="7" name="Rectangle 382">
            <a:extLst>
              <a:ext uri="{FF2B5EF4-FFF2-40B4-BE49-F238E27FC236}">
                <a16:creationId xmlns:a16="http://schemas.microsoft.com/office/drawing/2014/main" id="{8C228D2E-0973-4EBA-B901-BA5B7D1B069B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1740738" y="812223"/>
            <a:ext cx="7230913" cy="45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293E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r" rtl="1">
              <a:lnSpc>
                <a:spcPct val="80000"/>
              </a:lnSpc>
            </a:pPr>
            <a:r>
              <a:rPr lang="fa-IR" altLang="ko-KR" sz="2800">
                <a:effectLst/>
                <a:ea typeface="굴림" panose="020B0600000101010101" pitchFamily="34" charset="-127"/>
                <a:cs typeface="B Titr" panose="00000700000000000000" pitchFamily="2" charset="-78"/>
              </a:rPr>
              <a:t>عنوان پروژه: خطوط انتقال گاز سراسری ایران </a:t>
            </a:r>
            <a:r>
              <a:rPr lang="fa-IR" altLang="ko-KR" sz="2800">
                <a:effectLst/>
                <a:ea typeface="굴림" panose="020B0600000101010101" pitchFamily="34" charset="-127"/>
              </a:rPr>
              <a:t>(</a:t>
            </a:r>
            <a:r>
              <a:rPr lang="en-US" altLang="ko-KR" sz="2800">
                <a:effectLst/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IGAT</a:t>
            </a:r>
            <a:r>
              <a:rPr lang="fa-IR" altLang="ko-KR" sz="2800">
                <a:effectLst/>
                <a:ea typeface="굴림" panose="020B0600000101010101" pitchFamily="34" charset="-127"/>
              </a:rPr>
              <a:t>)</a:t>
            </a:r>
            <a:endParaRPr lang="en-US" altLang="ko-KR" sz="2800" dirty="0">
              <a:effectLst/>
              <a:ea typeface="굴림" panose="020B0600000101010101" pitchFamily="34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D5DE31-8B2D-4BBC-8037-6F6E3BB6A10E}"/>
              </a:ext>
            </a:extLst>
          </p:cNvPr>
          <p:cNvSpPr txBox="1"/>
          <p:nvPr/>
        </p:nvSpPr>
        <p:spPr>
          <a:xfrm>
            <a:off x="1460428" y="2253060"/>
            <a:ext cx="7368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</a:pPr>
            <a:r>
              <a:rPr lang="fa-IR" sz="2000" dirty="0">
                <a:solidFill>
                  <a:schemeClr val="folHlink"/>
                </a:solidFill>
                <a:latin typeface="Verdana" panose="020B0604030504040204" pitchFamily="34" charset="0"/>
                <a:ea typeface="굴림" panose="020B0600000101010101" pitchFamily="34" charset="-127"/>
                <a:cs typeface="B Titr" panose="00000700000000000000" pitchFamily="2" charset="-78"/>
              </a:rPr>
              <a:t>استاد مربوطه</a:t>
            </a:r>
            <a:r>
              <a:rPr lang="fa-IR" sz="2000">
                <a:solidFill>
                  <a:schemeClr val="folHlink"/>
                </a:solidFill>
                <a:latin typeface="Verdana" panose="020B0604030504040204" pitchFamily="34" charset="0"/>
                <a:ea typeface="굴림" panose="020B0600000101010101" pitchFamily="34" charset="-127"/>
                <a:cs typeface="B Titr" panose="00000700000000000000" pitchFamily="2" charset="-78"/>
              </a:rPr>
              <a:t>: </a:t>
            </a:r>
            <a:endParaRPr lang="en-US" sz="2000" dirty="0">
              <a:solidFill>
                <a:schemeClr val="folHlink"/>
              </a:solidFill>
              <a:latin typeface="Verdana" panose="020B0604030504040204" pitchFamily="34" charset="0"/>
              <a:ea typeface="굴림" panose="020B0600000101010101" pitchFamily="34" charset="-127"/>
              <a:cs typeface="B Titr" panose="000007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90B23A-4A90-4A4F-8F3D-925184FB1C14}"/>
              </a:ext>
            </a:extLst>
          </p:cNvPr>
          <p:cNvSpPr txBox="1"/>
          <p:nvPr/>
        </p:nvSpPr>
        <p:spPr>
          <a:xfrm>
            <a:off x="3042083" y="5193441"/>
            <a:ext cx="5786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>
                <a:solidFill>
                  <a:schemeClr val="folHlink"/>
                </a:solidFill>
                <a:latin typeface="Verdana" panose="020B0604030504040204" pitchFamily="34" charset="0"/>
                <a:ea typeface="굴림" panose="020B0600000101010101" pitchFamily="34" charset="-127"/>
                <a:cs typeface="B Titr" panose="00000700000000000000" pitchFamily="2" charset="-78"/>
              </a:rPr>
              <a:t>تاریخ </a:t>
            </a:r>
            <a:r>
              <a:rPr lang="fa-IR" sz="2000">
                <a:solidFill>
                  <a:schemeClr val="folHlink"/>
                </a:solidFill>
                <a:latin typeface="Verdana" panose="020B0604030504040204" pitchFamily="34" charset="0"/>
                <a:ea typeface="굴림" panose="020B0600000101010101" pitchFamily="34" charset="-127"/>
                <a:cs typeface="B Titr" panose="00000700000000000000" pitchFamily="2" charset="-78"/>
              </a:rPr>
              <a:t>ارائه:</a:t>
            </a:r>
            <a:endParaRPr lang="en-US" sz="2000" dirty="0">
              <a:solidFill>
                <a:schemeClr val="folHlink"/>
              </a:solidFill>
              <a:latin typeface="Times New Roman" panose="02020603050405020304" pitchFamily="18" charset="0"/>
              <a:ea typeface="굴림" panose="020B0600000101010101" pitchFamily="34" charset="-127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3E641-72E0-4E89-A797-9F10F96D9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IGAT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B7CEAB0-560E-452F-9916-AD67DB8D9C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1" y="2041863"/>
            <a:ext cx="8772524" cy="46288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E01883-9B41-482B-B677-FD62FE3A0D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ko-KR"/>
              <a:t>Company Logo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626DA0-24A6-4173-8BD1-52891F8E3523}"/>
              </a:ext>
            </a:extLst>
          </p:cNvPr>
          <p:cNvSpPr txBox="1"/>
          <p:nvPr/>
        </p:nvSpPr>
        <p:spPr>
          <a:xfrm>
            <a:off x="969299" y="898698"/>
            <a:ext cx="79810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spcBef>
                <a:spcPct val="20000"/>
              </a:spcBef>
              <a:buClr>
                <a:schemeClr val="folHlink"/>
              </a:buClr>
            </a:pPr>
            <a:r>
              <a:rPr lang="en-US" sz="2000" dirty="0">
                <a:solidFill>
                  <a:schemeClr val="folHlink"/>
                </a:solidFill>
                <a:ea typeface="+mn-ea"/>
                <a:cs typeface="B Nazanin" panose="00000400000000000000" pitchFamily="2" charset="-78"/>
              </a:rPr>
              <a:t>IGAT(V)</a:t>
            </a:r>
            <a:r>
              <a:rPr lang="fa-IR" sz="2000" dirty="0">
                <a:solidFill>
                  <a:schemeClr val="folHlink"/>
                </a:solidFill>
                <a:ea typeface="+mn-ea"/>
                <a:cs typeface="B Nazanin" panose="00000400000000000000" pitchFamily="2" charset="-78"/>
              </a:rPr>
              <a:t> </a:t>
            </a:r>
            <a:r>
              <a:rPr lang="en-US" sz="2000" dirty="0">
                <a:solidFill>
                  <a:schemeClr val="folHlink"/>
                </a:solidFill>
                <a:effectLst/>
                <a:latin typeface="+mn-lt"/>
                <a:ea typeface="+mn-ea"/>
                <a:cs typeface="B Nazanin" panose="00000400000000000000" pitchFamily="2" charset="-78"/>
              </a:rPr>
              <a:t>←</a:t>
            </a:r>
            <a:r>
              <a:rPr lang="fa-IR" sz="2000" dirty="0">
                <a:solidFill>
                  <a:schemeClr val="folHlink"/>
                </a:solidFill>
                <a:effectLst/>
                <a:latin typeface="+mn-lt"/>
                <a:ea typeface="+mn-ea"/>
                <a:cs typeface="B Nazanin" panose="00000400000000000000" pitchFamily="2" charset="-78"/>
              </a:rPr>
              <a:t>505 کیلومتر</a:t>
            </a:r>
            <a:r>
              <a:rPr lang="en-US" sz="2000" dirty="0">
                <a:solidFill>
                  <a:schemeClr val="folHlink"/>
                </a:solidFill>
                <a:effectLst/>
                <a:latin typeface="+mn-lt"/>
                <a:ea typeface="+mn-ea"/>
                <a:cs typeface="B Nazanin" panose="00000400000000000000" pitchFamily="2" charset="-78"/>
              </a:rPr>
              <a:t> ←</a:t>
            </a:r>
            <a:r>
              <a:rPr lang="fa-IR" sz="2000" dirty="0">
                <a:solidFill>
                  <a:schemeClr val="folHlink"/>
                </a:solidFill>
                <a:effectLst/>
                <a:latin typeface="+mn-lt"/>
                <a:ea typeface="+mn-ea"/>
                <a:cs typeface="B Nazanin" panose="00000400000000000000" pitchFamily="2" charset="-78"/>
              </a:rPr>
              <a:t>56 اینچ ← از ﻓﺎزﻫﺎي </a:t>
            </a:r>
            <a:r>
              <a:rPr lang="en-US" sz="2000" dirty="0">
                <a:solidFill>
                  <a:schemeClr val="folHlink"/>
                </a:solidFill>
                <a:effectLst/>
                <a:ea typeface="+mn-ea"/>
                <a:cs typeface="Times New Roman" panose="02020603050405020304" pitchFamily="18" charset="0"/>
              </a:rPr>
              <a:t>6,7,8</a:t>
            </a:r>
            <a:r>
              <a:rPr lang="fa-IR" sz="2000" dirty="0">
                <a:solidFill>
                  <a:schemeClr val="folHlink"/>
                </a:solidFill>
                <a:effectLst/>
                <a:latin typeface="+mn-lt"/>
                <a:ea typeface="+mn-ea"/>
                <a:cs typeface="B Nazanin" panose="00000400000000000000" pitchFamily="2" charset="-78"/>
              </a:rPr>
              <a:t> ﭘﺎرس ﺟﻨﻮﺑﯽ ﺑﻪ ﭘﺎﻻﯾﺸﮕﺎه ﮔﺎز ﻓﺠﺮوﺳﭙﺲﺑﻪﻣﻘﺼﺪ ﺧﻮزﺳﺘﺎن و ﻫﻤﭽﻨﯿﻦ ﺟﻬﺖ ﺗﺰرﯾﻖ ﮔﺎزﻫﺎي ﺗﺮش در ﭼﺎه ﻫﺎي ﻧﻔﺖ ﻣﻨﺎﻃﻖ ﻧﻔﺘﺨﯿﺰ ﺟﻨﻮب</a:t>
            </a:r>
          </a:p>
          <a:p>
            <a:pPr algn="just" rtl="1"/>
            <a:endParaRPr lang="en-US" sz="2000" dirty="0">
              <a:solidFill>
                <a:schemeClr val="folHlink"/>
              </a:solidFill>
              <a:ea typeface="+mn-ea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43739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07DC4-7510-40EE-83AB-7BF5370F4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IGAT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843C4C-9D75-4FCF-8C5E-3885861A8B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ko-KR"/>
              <a:t>Company Logo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251875-6A39-4055-A77E-1A078E6EE682}"/>
              </a:ext>
            </a:extLst>
          </p:cNvPr>
          <p:cNvSpPr txBox="1"/>
          <p:nvPr/>
        </p:nvSpPr>
        <p:spPr>
          <a:xfrm>
            <a:off x="284085" y="941033"/>
            <a:ext cx="84071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2000" dirty="0">
                <a:solidFill>
                  <a:schemeClr val="folHlink"/>
                </a:solidFill>
                <a:ea typeface="+mn-ea"/>
                <a:cs typeface="B Nazanin" panose="00000400000000000000" pitchFamily="2" charset="-78"/>
              </a:rPr>
              <a:t>IGAT(VI)</a:t>
            </a:r>
            <a:r>
              <a:rPr lang="fa-IR" sz="2000" dirty="0">
                <a:cs typeface="Times New Roman" panose="02020603050405020304" pitchFamily="18" charset="0"/>
              </a:rPr>
              <a:t> </a:t>
            </a:r>
            <a:r>
              <a:rPr lang="fa-IR" sz="2000" dirty="0">
                <a:solidFill>
                  <a:schemeClr val="folHlink"/>
                </a:solidFill>
                <a:effectLst/>
                <a:latin typeface="+mn-lt"/>
                <a:ea typeface="+mn-ea"/>
                <a:cs typeface="B Nazanin" panose="00000400000000000000" pitchFamily="2" charset="-78"/>
              </a:rPr>
              <a:t>←607 کیلومتر ← 56 اینچ← از فاز های 9و10 ﭘﺎرس ﺟﻨﻮﺑﯽ ﺑﺮاي ﺻﺎدرات ﺑﻪ ﮐﻮﯾﺖ و ﺷﺎﺧﻪ اي ﺟﻬﺖ ﻣﺼﺎرف داﺧﻠﯽ در اﺳﺘﺎن ﻫﺎي ﻏﺮﺑﯽ ﮐﺸﻮر</a:t>
            </a:r>
          </a:p>
          <a:p>
            <a:pPr algn="r" rtl="1"/>
            <a:endParaRPr lang="en-US" sz="2000" dirty="0">
              <a:solidFill>
                <a:schemeClr val="folHlink"/>
              </a:solidFill>
              <a:ea typeface="+mn-ea"/>
              <a:cs typeface="B Nazanin" panose="00000400000000000000" pitchFamily="2" charset="-78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8A55F8A-2397-48D8-B79C-EEBFA69A27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85" y="1775534"/>
            <a:ext cx="8602463" cy="48951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87915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CA060-C4FB-46B3-B5C1-FA5240E9B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IGAT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127DA-4BEE-491C-8CFC-2523BC8A6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235" y="904875"/>
            <a:ext cx="8164327" cy="1039335"/>
          </a:xfrm>
        </p:spPr>
        <p:txBody>
          <a:bodyPr/>
          <a:lstStyle/>
          <a:p>
            <a:pPr marL="0" indent="0" algn="just" rtl="1">
              <a:spcBef>
                <a:spcPct val="0"/>
              </a:spcBef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B Nazanin" panose="00000400000000000000" pitchFamily="2" charset="-78"/>
              </a:rPr>
              <a:t>IGAT(VII)</a:t>
            </a:r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b="0" dirty="0">
                <a:cs typeface="B Nazanin" panose="00000400000000000000" pitchFamily="2" charset="-78"/>
              </a:rPr>
              <a:t>←902 کیلومتر ←56 اینچ ← از ﻋﺴﻠﻮﯾﻪ ﺗﺎ اﯾﺮاﻧﺸﻬﺮ،ﺑﺎ ﻋﺒﻮر از ﺷﻬﺮ ﺑﻨﺪرﻋﺒﺎس ﺟﻬﺖ ﺻﺪور ﺑﻪ ﻫﻨﺪ و ﭘﺎﮐﺴﺘﺎن و ﻣﺼﺎرف داﺧﻠﯽ اﺳﺘﺎن ﺳﯿﺴﺘﺎن و ﺑﻠﻮﭼﺴﺘﺎن .ﺿﻤﻨﺎ ﺷﺎﺧﻪ اي از اﯾﻦ ﺧﻂ ﻟﻮﻟﻪ ﺟﻬﺖ ﻣﺼﺎرف داﺧﻠﯽ ﺑﻪ اﺳﺘﺎن ﮐﺮﻣﺎن واردﻣﯿﮕﺮدد.</a:t>
            </a:r>
            <a:endParaRPr lang="en-US" b="0" dirty="0">
              <a:cs typeface="B Nazanin" panose="00000400000000000000" pitchFamily="2" charset="-78"/>
            </a:endParaRPr>
          </a:p>
          <a:p>
            <a:pPr marL="0" indent="0" algn="just" rtl="1">
              <a:spcBef>
                <a:spcPct val="0"/>
              </a:spcBef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596400-CF58-4E6A-87FF-DE8B968E13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ko-KR"/>
              <a:t>Company Logo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EF6E36-3F5A-49B7-A39C-2A2B3A3680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55" y="2069622"/>
            <a:ext cx="8716844" cy="46010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72623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7DBFE-468A-4342-BB39-7FD8512E2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IGAT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F9C3FB4-E071-4AF4-A6C2-7A58371583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" t="8746"/>
          <a:stretch/>
        </p:blipFill>
        <p:spPr>
          <a:xfrm>
            <a:off x="177801" y="1775532"/>
            <a:ext cx="8772524" cy="4829453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88E611-C92F-4097-814F-EDE93042C9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ko-KR"/>
              <a:t>Company Logo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177246-01B5-4FB1-AC6D-985754185ED3}"/>
              </a:ext>
            </a:extLst>
          </p:cNvPr>
          <p:cNvSpPr txBox="1"/>
          <p:nvPr/>
        </p:nvSpPr>
        <p:spPr>
          <a:xfrm>
            <a:off x="1846555" y="941034"/>
            <a:ext cx="6968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>
                <a:solidFill>
                  <a:schemeClr val="folHlink"/>
                </a:solidFill>
                <a:effectLst/>
                <a:latin typeface="+mn-lt"/>
                <a:ea typeface="+mn-ea"/>
                <a:cs typeface="B Nazanin" panose="00000400000000000000" pitchFamily="2" charset="-78"/>
              </a:rPr>
              <a:t>بخش خارجی خط لوله هفتم:</a:t>
            </a:r>
            <a:endParaRPr lang="en-US" sz="2000" b="1" dirty="0">
              <a:solidFill>
                <a:schemeClr val="folHlink"/>
              </a:solidFill>
              <a:effectLst/>
              <a:latin typeface="+mn-lt"/>
              <a:ea typeface="+mn-ea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02884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2733E-5A62-4D90-8029-FC173D8D0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IGAT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636E6-3756-4FD9-88CA-DD5C358F0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1726" y="904875"/>
            <a:ext cx="7848600" cy="986069"/>
          </a:xfrm>
        </p:spPr>
        <p:txBody>
          <a:bodyPr/>
          <a:lstStyle/>
          <a:p>
            <a:pPr marL="0" indent="0" algn="just" rtl="1">
              <a:buNone/>
            </a:pPr>
            <a:r>
              <a:rPr 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B Nazanin" panose="00000400000000000000" pitchFamily="2" charset="-78"/>
              </a:rPr>
              <a:t>IGAT(VIII)</a:t>
            </a:r>
            <a:r>
              <a:rPr lang="fa-IR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b="0" dirty="0">
                <a:cs typeface="B Nazanin" panose="00000400000000000000" pitchFamily="2" charset="-78"/>
              </a:rPr>
              <a:t>← 1050 کیلومتر←56 اینچ ← از ﻋﺴﻠﻮﯾﻪ آﻏﺎز ﻣﯽ ﺷﻮد و ﺑﺎ ﮔﺬر از ﮐﻨﺎر ﭘﺎﻻﯾﺸﮕﺎه ﭘﺎرﺳﯿﺎن ﮔﺎز آﻧﺠﺎ را ﻧﯿﺰ ﺑﺮداﺷﺖ ﮐﺮده و از ﺳﻤﺖ ﺷﺮق اﺳﺘﺎن ﻓﺎرس ﺑﻪ اﺻﻔﻬﺎن و ﻣﻨﺎﻃﻖ ﻣﺮﮐﺰي ﺧﻮاﻫﺪ رﻓﺖ.</a:t>
            </a:r>
          </a:p>
          <a:p>
            <a:pPr marL="0" indent="0" algn="just" rtl="1">
              <a:buNone/>
            </a:pPr>
            <a:endPara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ED18F9-45C0-425B-974A-F198B2B0F6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ko-KR"/>
              <a:t>Company Logo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54133D-50E3-48BE-8DEB-9802AEA885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1" y="1890944"/>
            <a:ext cx="8772524" cy="47797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44161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95E66-C596-471D-8282-9B462D990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IGAT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47A6A8-0DED-4A90-9A05-5CC94F5C7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6488" y="904875"/>
            <a:ext cx="7843837" cy="1249440"/>
          </a:xfrm>
        </p:spPr>
        <p:txBody>
          <a:bodyPr/>
          <a:lstStyle/>
          <a:p>
            <a:pPr marL="0" indent="0" algn="just" rtl="1">
              <a:buNone/>
            </a:pPr>
            <a:r>
              <a:rPr 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B Nazanin" panose="00000400000000000000" pitchFamily="2" charset="-78"/>
              </a:rPr>
              <a:t>IGAT(IX)</a:t>
            </a:r>
            <a:r>
              <a:rPr lang="fa-IR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b="0" dirty="0">
                <a:cs typeface="B Nazanin" panose="00000400000000000000" pitchFamily="2" charset="-78"/>
              </a:rPr>
              <a:t>← 1863 کیلومتر←56 اینچ ← در اداﻣﻪ ﺧﻂ ﺷﺸﻢﺳﺮاﺳﺮي ﺑﺮاي اﻧﺘﻘﺎل ﮔﺎز ﻋﺴﻠﻮﯾﻪ ﺑﻪ ﻣﺮز ﺑﺎزرﮔﺎن اﺣﺪاث ﺧﻮاﻫﺪ ﺷﺪ اﯾﻦ ﺧﻂ ﻣﺴﺌﻮﻟﯿﺖ ﺗﺎﻣﯿﻦ ﮔﺎز اﺳﺘﺎن ﻫﺎي ﻟﺮﺳﺘﺎن، ﮐﺮﻣﺎﻧﺸﺎه و ﮐﺮدﺳﺘﺎن و در ﻧﻬﺎﯾﺖ ﺗﺰرﯾﻖ ﮔﺎز ﺑﻪ ﻣﺒﺎدي ﺻﺎدراﺗﯽ راﺑﺮﻋﻬﺪه دارد.</a:t>
            </a:r>
          </a:p>
          <a:p>
            <a:pPr marL="0" indent="0" algn="r" rtl="1">
              <a:buNone/>
            </a:pPr>
            <a:endPara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084708-3A40-4EAA-BEB7-2170A05A8E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ko-KR"/>
              <a:t>Company Logo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071608-B09A-4E23-9F73-896399665B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75" y="2154314"/>
            <a:ext cx="8772524" cy="45163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467278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5DDAD-77A3-464E-85BF-E2B424C3F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IGAT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1E1BD-344D-4796-A4A5-6FD12A63E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833" y="907835"/>
            <a:ext cx="7843837" cy="430212"/>
          </a:xfrm>
        </p:spPr>
        <p:txBody>
          <a:bodyPr/>
          <a:lstStyle/>
          <a:p>
            <a:pPr algn="r" rtl="1"/>
            <a:r>
              <a:rPr lang="fa-IR" dirty="0"/>
              <a:t>بخش خارجی خط لوله نهم: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A82C81-0887-4B07-88BC-CA8766B843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ko-KR"/>
              <a:t>Company Logo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8B8EC8-E6C4-4CD2-9AAA-66A5758D86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1" y="1639887"/>
            <a:ext cx="8699869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5343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21C58-67AA-481B-8279-3B1051F1E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IGAT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A474C-DDF4-4415-96B7-08CFBB377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1726" y="904875"/>
            <a:ext cx="7848600" cy="906170"/>
          </a:xfrm>
        </p:spPr>
        <p:txBody>
          <a:bodyPr/>
          <a:lstStyle/>
          <a:p>
            <a:pPr marL="0" indent="0" algn="just" rtl="1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B Nazanin" panose="00000400000000000000" pitchFamily="2" charset="-78"/>
              </a:rPr>
              <a:t>IGAT(X)</a:t>
            </a:r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b="0" dirty="0">
                <a:cs typeface="B Nazanin" panose="00000400000000000000" pitchFamily="2" charset="-78"/>
              </a:rPr>
              <a:t>← 635 کیلومتر←56 اینچ ← از ﭘﺎﻻﯾﺸﮕﺎه ﻓﺠﺮآﻏﺎز ﻣﯽ ﺷﻮد و ﺑﻪ ﭘﺘﺎوه و اﺳﺘﺎن ﮐﻬﮕﯿﻠﻮﯾﻪ وﺑﻮﯾﺮاﺣﻤﺪ و در ﻧﻬﺎﯾﺖ ﺑﻪ ﺳﻤﺖ ﺷﻤﺎل اداﻣﻪ ﻣﯽ ﯾﺎﺑﺪ.</a:t>
            </a:r>
            <a:endParaRPr lang="en-US" b="0" dirty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0ABDA8-0468-478E-8802-8DAE5CEA22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ko-KR"/>
              <a:t>Company Logo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659148-9616-4EFE-B3AB-E19883C88E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1" y="1811044"/>
            <a:ext cx="8772524" cy="48596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32336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3F53B-5CA8-47D1-998A-72D1190BD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IGAT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23821-0EE8-485C-9E37-0FCD534F10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>
                <a:cs typeface="B Titr" panose="00000700000000000000" pitchFamily="2" charset="-78"/>
              </a:rPr>
              <a:t>تاریخچه پیدایش خطوط انتقال گاز در دنیا  و تاریخچه </a:t>
            </a:r>
            <a:r>
              <a:rPr lang="fa-IR" dirty="0">
                <a:cs typeface="B Titr" panose="00000700000000000000" pitchFamily="2" charset="-78"/>
              </a:rPr>
              <a:t>اولین خط لوله انتقال گاز سراسری </a:t>
            </a:r>
            <a:r>
              <a:rPr lang="fa-IR">
                <a:cs typeface="B Titr" panose="00000700000000000000" pitchFamily="2" charset="-78"/>
              </a:rPr>
              <a:t>در ایران  :</a:t>
            </a:r>
            <a:endParaRPr lang="fa-IR" dirty="0">
              <a:cs typeface="B Titr" panose="000007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7F664F-A3EA-4042-999A-80805E1B90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75" y="2175029"/>
            <a:ext cx="4183017" cy="43145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179826-A0B9-424B-A26B-FDDF4505CE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2175028"/>
            <a:ext cx="4378324" cy="43145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47829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2C0FF-BECB-438F-935E-283766577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IGAT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49D5C-3051-4067-A50C-670F48CD4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1405" y="901898"/>
            <a:ext cx="2823717" cy="477082"/>
          </a:xfrm>
        </p:spPr>
        <p:txBody>
          <a:bodyPr/>
          <a:lstStyle/>
          <a:p>
            <a:pPr algn="r" rtl="1"/>
            <a:r>
              <a:rPr lang="fa-IR" dirty="0">
                <a:cs typeface="B Titr" panose="00000700000000000000" pitchFamily="2" charset="-78"/>
              </a:rPr>
              <a:t>خطوط انتقال گاز ایران:</a:t>
            </a: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sz="1400" b="0" dirty="0">
                <a:cs typeface="B Nazanin" panose="00000400000000000000" pitchFamily="2" charset="-78"/>
              </a:rPr>
              <a:t>.</a:t>
            </a: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82609C73-78E2-46D4-96AA-9023BFF66B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0" b="-1"/>
          <a:stretch/>
        </p:blipFill>
        <p:spPr bwMode="auto">
          <a:xfrm>
            <a:off x="540920" y="1378979"/>
            <a:ext cx="8204202" cy="5048453"/>
          </a:xfrm>
          <a:prstGeom prst="rect">
            <a:avLst/>
          </a:prstGeom>
          <a:noFill/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3AAD1D-A371-4E21-BFEE-978A02841694}"/>
              </a:ext>
            </a:extLst>
          </p:cNvPr>
          <p:cNvSpPr txBox="1"/>
          <p:nvPr/>
        </p:nvSpPr>
        <p:spPr>
          <a:xfrm>
            <a:off x="3648722" y="6427433"/>
            <a:ext cx="22016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>
                <a:solidFill>
                  <a:schemeClr val="accent4"/>
                </a:solidFill>
              </a:rPr>
              <a:t>خطوط انتقال گاز سراسری ایران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185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C2299-E7E6-4042-85B2-C2831E775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IGAT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CE179E7-2363-4A69-9CC5-FD3AC9F03C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2" y="1988651"/>
            <a:ext cx="8772524" cy="4682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493A0C-E383-49F4-B377-B1AA791790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ko-KR"/>
              <a:t>Company Logo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F03222-122B-4B34-9989-4548501F89C1}"/>
              </a:ext>
            </a:extLst>
          </p:cNvPr>
          <p:cNvSpPr txBox="1"/>
          <p:nvPr/>
        </p:nvSpPr>
        <p:spPr>
          <a:xfrm>
            <a:off x="594804" y="922392"/>
            <a:ext cx="83555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en-US" sz="2000" dirty="0">
                <a:solidFill>
                  <a:schemeClr val="folHlink"/>
                </a:solidFill>
                <a:effectLst/>
                <a:ea typeface="+mn-ea"/>
                <a:cs typeface="Times New Roman" panose="02020603050405020304" pitchFamily="18" charset="0"/>
              </a:rPr>
              <a:t> (IGAT I)</a:t>
            </a:r>
            <a:r>
              <a:rPr lang="fa-IR" sz="2000" dirty="0">
                <a:solidFill>
                  <a:schemeClr val="folHlink"/>
                </a:solidFill>
                <a:effectLst/>
                <a:ea typeface="+mn-ea"/>
                <a:cs typeface="Times New Roman" panose="02020603050405020304" pitchFamily="18" charset="0"/>
              </a:rPr>
              <a:t> </a:t>
            </a:r>
            <a:r>
              <a:rPr lang="fa-IR" sz="2000" dirty="0">
                <a:solidFill>
                  <a:schemeClr val="folHlink"/>
                </a:solidFill>
                <a:effectLst/>
                <a:latin typeface="+mn-lt"/>
                <a:ea typeface="+mn-ea"/>
                <a:cs typeface="B Nazanin" panose="00000400000000000000" pitchFamily="2" charset="-78"/>
              </a:rPr>
              <a:t>← 1103 کیلومتر ← قطر 42 اینچ ← ظرفیت 46 میلیون متر مکعب در روز ← ﮔﺎز ﭘﺎﻻﯾﺸﮕﺎه ﺑﯿﺪﺑﻠﻨﺪ را ﺑﻪ آﺳﺘﺎرا در ﻣﺮز ﺷﻮروي ﺳﺎﺑﻖ میرساند.</a:t>
            </a:r>
          </a:p>
          <a:p>
            <a:pPr algn="just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075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5B697-1EEE-4CF0-9814-D39ADCF41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IGAT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B00FC870-7F05-4BC4-BA88-5018AB6BA7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1776205"/>
              </p:ext>
            </p:extLst>
          </p:nvPr>
        </p:nvGraphicFramePr>
        <p:xfrm>
          <a:off x="759241" y="1645929"/>
          <a:ext cx="7843836" cy="4719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8763">
                  <a:extLst>
                    <a:ext uri="{9D8B030D-6E8A-4147-A177-3AD203B41FA5}">
                      <a16:colId xmlns:a16="http://schemas.microsoft.com/office/drawing/2014/main" val="4029526170"/>
                    </a:ext>
                  </a:extLst>
                </a:gridCol>
                <a:gridCol w="2650461">
                  <a:extLst>
                    <a:ext uri="{9D8B030D-6E8A-4147-A177-3AD203B41FA5}">
                      <a16:colId xmlns:a16="http://schemas.microsoft.com/office/drawing/2014/main" val="3450623102"/>
                    </a:ext>
                  </a:extLst>
                </a:gridCol>
                <a:gridCol w="2614612">
                  <a:extLst>
                    <a:ext uri="{9D8B030D-6E8A-4147-A177-3AD203B41FA5}">
                      <a16:colId xmlns:a16="http://schemas.microsoft.com/office/drawing/2014/main" val="1046535145"/>
                    </a:ext>
                  </a:extLst>
                </a:gridCol>
              </a:tblGrid>
              <a:tr h="429086">
                <a:tc>
                  <a:txBody>
                    <a:bodyPr/>
                    <a:lstStyle/>
                    <a:p>
                      <a:pPr algn="ctr"/>
                      <a:r>
                        <a:rPr lang="fa-IR" dirty="0"/>
                        <a:t>فاصله از مبدا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cs typeface="B Mitra" panose="00000400000000000000" pitchFamily="2" charset="-78"/>
                        </a:rPr>
                        <a:t>محل ایستگاه</a:t>
                      </a:r>
                      <a:endParaRPr lang="en-US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/>
                        <a:t>نام ایستگاه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7808107"/>
                  </a:ext>
                </a:extLst>
              </a:tr>
              <a:tr h="429086"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cs typeface="B Mitra" panose="00000400000000000000" pitchFamily="2" charset="-78"/>
                        </a:rPr>
                        <a:t>بید بلند</a:t>
                      </a:r>
                      <a:endParaRPr lang="en-US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Mitra" panose="00000400000000000000" pitchFamily="2" charset="-78"/>
                        </a:rPr>
                        <a:t>ایستگاه بیدبلند</a:t>
                      </a:r>
                      <a:endParaRPr lang="en-US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0658622"/>
                  </a:ext>
                </a:extLst>
              </a:tr>
              <a:tr h="429086"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cs typeface="B Mitra" panose="00000400000000000000" pitchFamily="2" charset="-78"/>
                        </a:rPr>
                        <a:t>تنگ پیرزال</a:t>
                      </a:r>
                      <a:endParaRPr lang="en-US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Mitra" panose="00000400000000000000" pitchFamily="2" charset="-78"/>
                        </a:rPr>
                        <a:t>ایستگاه تنگ پیرزال</a:t>
                      </a:r>
                      <a:endParaRPr lang="en-US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516759"/>
                  </a:ext>
                </a:extLst>
              </a:tr>
              <a:tr h="429086"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cs typeface="B Mitra" panose="00000400000000000000" pitchFamily="2" charset="-78"/>
                        </a:rPr>
                        <a:t>پتاوه</a:t>
                      </a:r>
                      <a:endParaRPr lang="en-US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Mitra" panose="00000400000000000000" pitchFamily="2" charset="-78"/>
                        </a:rPr>
                        <a:t>ایستگاه شماره 1</a:t>
                      </a:r>
                      <a:endParaRPr lang="en-US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07935"/>
                  </a:ext>
                </a:extLst>
              </a:tr>
              <a:tr h="429086"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cs typeface="B Mitra" panose="00000400000000000000" pitchFamily="2" charset="-78"/>
                        </a:rPr>
                        <a:t>دوراهون</a:t>
                      </a:r>
                      <a:endParaRPr lang="en-US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>
                          <a:cs typeface="B Mitra" panose="00000400000000000000" pitchFamily="2" charset="-78"/>
                        </a:rPr>
                        <a:t>ایستگاه شماره 1</a:t>
                      </a:r>
                      <a:endParaRPr lang="en-US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5180656"/>
                  </a:ext>
                </a:extLst>
              </a:tr>
              <a:tr h="429086"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329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cs typeface="B Mitra" panose="00000400000000000000" pitchFamily="2" charset="-78"/>
                        </a:rPr>
                        <a:t>پل کله</a:t>
                      </a:r>
                      <a:endParaRPr lang="en-US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>
                          <a:cs typeface="B Mitra" panose="00000400000000000000" pitchFamily="2" charset="-78"/>
                        </a:rPr>
                        <a:t>ایستگاه شماره 1</a:t>
                      </a:r>
                      <a:endParaRPr lang="en-US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8317367"/>
                  </a:ext>
                </a:extLst>
              </a:tr>
              <a:tr h="429086"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433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cs typeface="B Mitra" panose="00000400000000000000" pitchFamily="2" charset="-78"/>
                        </a:rPr>
                        <a:t>دهق</a:t>
                      </a:r>
                      <a:endParaRPr lang="en-US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cs typeface="B Mitra" panose="00000400000000000000" pitchFamily="2" charset="-78"/>
                        </a:rPr>
                        <a:t>ایستگاه شماره </a:t>
                      </a:r>
                      <a:endParaRPr lang="en-US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7309204"/>
                  </a:ext>
                </a:extLst>
              </a:tr>
              <a:tr h="429086"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562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cs typeface="B Mitra" panose="00000400000000000000" pitchFamily="2" charset="-78"/>
                        </a:rPr>
                        <a:t>نیزار(قم)</a:t>
                      </a:r>
                      <a:endParaRPr lang="en-US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cs typeface="B Mitra" panose="00000400000000000000" pitchFamily="2" charset="-78"/>
                        </a:rPr>
                        <a:t>ایستگاه شماره </a:t>
                      </a:r>
                      <a:endParaRPr lang="en-US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6099852"/>
                  </a:ext>
                </a:extLst>
              </a:tr>
              <a:tr h="429086"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cs typeface="B Mitra" panose="00000400000000000000" pitchFamily="2" charset="-78"/>
                        </a:rPr>
                        <a:t>ساوه</a:t>
                      </a:r>
                      <a:endParaRPr lang="en-US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cs typeface="B Mitra" panose="00000400000000000000" pitchFamily="2" charset="-78"/>
                        </a:rPr>
                        <a:t>ایستگاه شماره </a:t>
                      </a:r>
                      <a:endParaRPr lang="en-US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0950620"/>
                  </a:ext>
                </a:extLst>
              </a:tr>
              <a:tr h="429086"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785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cs typeface="B Mitra" panose="00000400000000000000" pitchFamily="2" charset="-78"/>
                        </a:rPr>
                        <a:t>قزوین</a:t>
                      </a:r>
                      <a:endParaRPr lang="en-US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cs typeface="B Mitra" panose="00000400000000000000" pitchFamily="2" charset="-78"/>
                        </a:rPr>
                        <a:t>ایستگاه شماره </a:t>
                      </a:r>
                      <a:endParaRPr lang="en-US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3248998"/>
                  </a:ext>
                </a:extLst>
              </a:tr>
              <a:tr h="429086"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949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cs typeface="B Mitra" panose="00000400000000000000" pitchFamily="2" charset="-78"/>
                        </a:rPr>
                        <a:t>رشت</a:t>
                      </a:r>
                      <a:endParaRPr lang="en-US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cs typeface="B Mitra" panose="00000400000000000000" pitchFamily="2" charset="-78"/>
                        </a:rPr>
                        <a:t>ایستگاه شماره </a:t>
                      </a:r>
                      <a:endParaRPr lang="en-US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8360523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B76C7B-8358-4017-BC37-70814EDBC0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ko-KR"/>
              <a:t>Company Logo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034FAD-1724-43E2-BAAF-1BE362A96906}"/>
              </a:ext>
            </a:extLst>
          </p:cNvPr>
          <p:cNvSpPr txBox="1"/>
          <p:nvPr/>
        </p:nvSpPr>
        <p:spPr>
          <a:xfrm>
            <a:off x="1225118" y="914400"/>
            <a:ext cx="7466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>
                <a:solidFill>
                  <a:schemeClr val="folHlink"/>
                </a:solidFill>
                <a:effectLst/>
                <a:ea typeface="+mn-ea"/>
                <a:cs typeface="Times New Roman" panose="02020603050405020304" pitchFamily="18" charset="0"/>
              </a:rPr>
              <a:t>ایستگاه های تقویت فشار </a:t>
            </a:r>
            <a:r>
              <a:rPr lang="en-US" sz="2400" b="1" dirty="0">
                <a:solidFill>
                  <a:schemeClr val="folHlink"/>
                </a:solidFill>
                <a:effectLst/>
                <a:ea typeface="+mn-ea"/>
                <a:cs typeface="Times New Roman" panose="02020603050405020304" pitchFamily="18" charset="0"/>
              </a:rPr>
              <a:t>IGAT(I)</a:t>
            </a:r>
            <a:r>
              <a:rPr lang="fa-IR" sz="2400" dirty="0">
                <a:solidFill>
                  <a:schemeClr val="folHlink"/>
                </a:solidFill>
                <a:effectLst/>
                <a:ea typeface="+mn-ea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chemeClr val="folHlink"/>
              </a:solidFill>
              <a:effectLst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546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890F3-D72B-4E1E-B91F-253792ED5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IGAT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51ACF21-8BF7-4DCE-BAAA-067711E11E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1" y="1899821"/>
            <a:ext cx="8772524" cy="47708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B98B17-DFFB-4242-9BDE-8D62A50C6E8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ko-KR"/>
              <a:t>Company Logo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922F46-8633-4654-B30B-0F67F70CAAEF}"/>
              </a:ext>
            </a:extLst>
          </p:cNvPr>
          <p:cNvSpPr txBox="1"/>
          <p:nvPr/>
        </p:nvSpPr>
        <p:spPr>
          <a:xfrm>
            <a:off x="284209" y="900882"/>
            <a:ext cx="85755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 rtl="1">
              <a:buNone/>
            </a:pPr>
            <a:r>
              <a:rPr lang="en-US" sz="2000" dirty="0">
                <a:solidFill>
                  <a:schemeClr val="folHlink"/>
                </a:solidFill>
                <a:effectLst/>
                <a:ea typeface="+mn-ea"/>
                <a:cs typeface="Times New Roman" panose="02020603050405020304" pitchFamily="18" charset="0"/>
              </a:rPr>
              <a:t>(IGAT II)</a:t>
            </a:r>
            <a:r>
              <a:rPr lang="fa-IR" sz="2000" dirty="0">
                <a:solidFill>
                  <a:schemeClr val="folHlink"/>
                </a:solidFill>
                <a:effectLst/>
                <a:ea typeface="+mn-ea"/>
                <a:cs typeface="Times New Roman" panose="02020603050405020304" pitchFamily="18" charset="0"/>
              </a:rPr>
              <a:t> ← </a:t>
            </a:r>
            <a:r>
              <a:rPr lang="fa-IR" sz="2000" dirty="0">
                <a:solidFill>
                  <a:schemeClr val="folHlink"/>
                </a:solidFill>
                <a:effectLst/>
                <a:latin typeface="+mn-lt"/>
                <a:ea typeface="+mn-ea"/>
                <a:cs typeface="B Nazanin" panose="00000400000000000000" pitchFamily="2" charset="-78"/>
              </a:rPr>
              <a:t>1039 کیلومتر ← قطر 56 اینچ ← ظرفیت 110 میلیون متر مکعب در روز ← گاز پالایشگاه کنگان را به قزوین منتقل میکند.</a:t>
            </a:r>
            <a:r>
              <a:rPr lang="en-US" sz="2000" dirty="0">
                <a:solidFill>
                  <a:schemeClr val="folHlink"/>
                </a:solidFill>
                <a:effectLst/>
                <a:latin typeface="+mn-lt"/>
                <a:ea typeface="+mn-ea"/>
                <a:cs typeface="B Nazanin" panose="00000400000000000000" pitchFamily="2" charset="-78"/>
              </a:rPr>
              <a:t>)</a:t>
            </a:r>
            <a:r>
              <a:rPr lang="fa-IR" sz="2000" dirty="0">
                <a:solidFill>
                  <a:schemeClr val="folHlink"/>
                </a:solidFill>
                <a:effectLst/>
                <a:latin typeface="+mn-lt"/>
                <a:ea typeface="+mn-ea"/>
                <a:cs typeface="B Nazanin" panose="00000400000000000000" pitchFamily="2" charset="-78"/>
              </a:rPr>
              <a:t>20 سال بعد از خط اول)</a:t>
            </a:r>
          </a:p>
        </p:txBody>
      </p:sp>
    </p:spTree>
    <p:extLst>
      <p:ext uri="{BB962C8B-B14F-4D97-AF65-F5344CB8AC3E}">
        <p14:creationId xmlns:p14="http://schemas.microsoft.com/office/powerpoint/2010/main" val="615429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7D522-37FE-44CE-86A7-6EB05F50F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IGAT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89117D2-DF31-4923-9FE3-D789E5FEC3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5427342"/>
              </p:ext>
            </p:extLst>
          </p:nvPr>
        </p:nvGraphicFramePr>
        <p:xfrm>
          <a:off x="650082" y="2112885"/>
          <a:ext cx="7843836" cy="4178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4612">
                  <a:extLst>
                    <a:ext uri="{9D8B030D-6E8A-4147-A177-3AD203B41FA5}">
                      <a16:colId xmlns:a16="http://schemas.microsoft.com/office/drawing/2014/main" val="3676718374"/>
                    </a:ext>
                  </a:extLst>
                </a:gridCol>
                <a:gridCol w="2614612">
                  <a:extLst>
                    <a:ext uri="{9D8B030D-6E8A-4147-A177-3AD203B41FA5}">
                      <a16:colId xmlns:a16="http://schemas.microsoft.com/office/drawing/2014/main" val="4260266455"/>
                    </a:ext>
                  </a:extLst>
                </a:gridCol>
                <a:gridCol w="2614612">
                  <a:extLst>
                    <a:ext uri="{9D8B030D-6E8A-4147-A177-3AD203B41FA5}">
                      <a16:colId xmlns:a16="http://schemas.microsoft.com/office/drawing/2014/main" val="2040787719"/>
                    </a:ext>
                  </a:extLst>
                </a:gridCol>
              </a:tblGrid>
              <a:tr h="589943">
                <a:tc>
                  <a:txBody>
                    <a:bodyPr/>
                    <a:lstStyle/>
                    <a:p>
                      <a:pPr algn="ctr"/>
                      <a:r>
                        <a:rPr lang="fa-IR" dirty="0"/>
                        <a:t>فاصله از مبدا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/>
                        <a:t>محل ایستگاه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/>
                        <a:t>نام ایستگاه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9173418"/>
                  </a:ext>
                </a:extLst>
              </a:tr>
              <a:tr h="598136">
                <a:tc>
                  <a:txBody>
                    <a:bodyPr/>
                    <a:lstStyle/>
                    <a:p>
                      <a:pPr algn="ctr"/>
                      <a:r>
                        <a:rPr lang="fa-IR" dirty="0"/>
                        <a:t>159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/>
                        <a:t>فراشبند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2309805"/>
                  </a:ext>
                </a:extLst>
              </a:tr>
              <a:tr h="598136">
                <a:tc>
                  <a:txBody>
                    <a:bodyPr/>
                    <a:lstStyle/>
                    <a:p>
                      <a:pPr algn="ctr"/>
                      <a:r>
                        <a:rPr lang="fa-IR" dirty="0"/>
                        <a:t>421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/>
                        <a:t>پتاوه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679779"/>
                  </a:ext>
                </a:extLst>
              </a:tr>
              <a:tr h="598136">
                <a:tc>
                  <a:txBody>
                    <a:bodyPr/>
                    <a:lstStyle/>
                    <a:p>
                      <a:pPr algn="ctr"/>
                      <a:r>
                        <a:rPr lang="fa-IR" dirty="0"/>
                        <a:t>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/>
                        <a:t>دوراهون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357659"/>
                  </a:ext>
                </a:extLst>
              </a:tr>
              <a:tr h="598136">
                <a:tc>
                  <a:txBody>
                    <a:bodyPr/>
                    <a:lstStyle/>
                    <a:p>
                      <a:pPr algn="ctr"/>
                      <a:r>
                        <a:rPr lang="fa-IR" dirty="0"/>
                        <a:t>593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/>
                        <a:t>پل کله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8659187"/>
                  </a:ext>
                </a:extLst>
              </a:tr>
              <a:tr h="598136">
                <a:tc>
                  <a:txBody>
                    <a:bodyPr/>
                    <a:lstStyle/>
                    <a:p>
                      <a:pPr algn="ctr"/>
                      <a:r>
                        <a:rPr lang="fa-IR" dirty="0"/>
                        <a:t>697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/>
                        <a:t>دهق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9450935"/>
                  </a:ext>
                </a:extLst>
              </a:tr>
              <a:tr h="598136">
                <a:tc>
                  <a:txBody>
                    <a:bodyPr/>
                    <a:lstStyle/>
                    <a:p>
                      <a:pPr algn="ctr"/>
                      <a:r>
                        <a:rPr lang="fa-IR" dirty="0"/>
                        <a:t>815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/>
                        <a:t>نیزار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9951929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8F0E94-65CC-47DE-B0DA-8D9E76F8EC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ko-KR"/>
              <a:t>Company Logo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FBCD27-6EF1-4C6F-9780-AC308AE745C4}"/>
              </a:ext>
            </a:extLst>
          </p:cNvPr>
          <p:cNvSpPr txBox="1"/>
          <p:nvPr/>
        </p:nvSpPr>
        <p:spPr>
          <a:xfrm>
            <a:off x="1758672" y="1012055"/>
            <a:ext cx="70568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>
                <a:solidFill>
                  <a:schemeClr val="folHlink"/>
                </a:solidFill>
                <a:effectLst/>
                <a:cs typeface="Times New Roman" panose="02020603050405020304" pitchFamily="18" charset="0"/>
              </a:rPr>
              <a:t>ایستگاه های تقویت فشار </a:t>
            </a:r>
            <a:r>
              <a:rPr lang="en-US" sz="2400" b="1" dirty="0">
                <a:solidFill>
                  <a:schemeClr val="folHlink"/>
                </a:solidFill>
                <a:effectLst/>
                <a:cs typeface="Times New Roman" panose="02020603050405020304" pitchFamily="18" charset="0"/>
              </a:rPr>
              <a:t>IGAT(II)</a:t>
            </a:r>
            <a:r>
              <a:rPr lang="fa-IR" sz="2400" dirty="0">
                <a:solidFill>
                  <a:schemeClr val="folHlink"/>
                </a:solidFill>
                <a:effectLst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chemeClr val="folHlink"/>
              </a:solidFill>
              <a:effectLst/>
              <a:cs typeface="Times New Roman" panose="02020603050405020304" pitchFamily="18" charset="0"/>
            </a:endParaRPr>
          </a:p>
          <a:p>
            <a:pPr algn="r" rt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060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86CAE-E756-4BB6-894D-40E784834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IGAT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E14A2-AA2F-490A-B097-54DA37922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3430" y="863445"/>
            <a:ext cx="7843837" cy="1224918"/>
          </a:xfrm>
        </p:spPr>
        <p:txBody>
          <a:bodyPr/>
          <a:lstStyle/>
          <a:p>
            <a:pPr marL="0" indent="0" algn="just" rtl="1">
              <a:buNone/>
            </a:pPr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(IGAT III)</a:t>
            </a:r>
            <a:r>
              <a:rPr lang="fa-IR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a-I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← </a:t>
            </a:r>
            <a:r>
              <a:rPr lang="fa-IR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1267 کیلومتر</a:t>
            </a:r>
            <a:r>
              <a:rPr lang="fa-I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←</a:t>
            </a:r>
            <a:r>
              <a:rPr lang="fa-IR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قطر 56 اینچ </a:t>
            </a:r>
            <a:r>
              <a:rPr lang="fa-I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←</a:t>
            </a:r>
            <a:r>
              <a:rPr lang="fa-IR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ظرفیت 110 میلیون متر مکعب در روز</a:t>
            </a:r>
            <a:r>
              <a:rPr lang="fa-I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←</a:t>
            </a:r>
            <a:r>
              <a:rPr lang="fa-IR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از فاز های 1 تا 5 پارس جنوبی و پالایشگاه گاز پارسیان تغذیه نموده و پس از عبور از استان های فارس واصفهان به شهر های ساوه و قزوین میرسد و در آینده به خطوط صادراتی آستارا متصل میگردد.(10 سال بعد از خط دوم)</a:t>
            </a:r>
          </a:p>
          <a:p>
            <a:pPr marL="0" indent="0" algn="just" rtl="1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FDF3AD-F4E6-4B7C-8536-D756417D8A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ko-KR"/>
              <a:t>Company Logo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4CF10A-BA74-49F7-8CDB-85D058632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1" y="2088363"/>
            <a:ext cx="8772524" cy="45045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62838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14B2F-8C46-44D9-8322-9467768B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IGAT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98B87-B3A2-4E0D-B064-A296F5F74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1725" y="1018481"/>
            <a:ext cx="7843837" cy="991987"/>
          </a:xfrm>
        </p:spPr>
        <p:txBody>
          <a:bodyPr/>
          <a:lstStyle/>
          <a:p>
            <a:pPr marL="0" indent="0" algn="just" rtl="1">
              <a:buNone/>
            </a:pPr>
            <a:r>
              <a:rPr lang="fa-IR" b="0" dirty="0">
                <a:latin typeface="Times New Roman" panose="02020603050405020304" pitchFamily="18" charset="0"/>
                <a:cs typeface="B Nazanin" panose="00000400000000000000" pitchFamily="2" charset="-78"/>
              </a:rPr>
              <a:t>(</a:t>
            </a:r>
            <a:r>
              <a:rPr lang="en-US" b="0" dirty="0">
                <a:latin typeface="Times New Roman" panose="02020603050405020304" pitchFamily="18" charset="0"/>
                <a:cs typeface="B Nazanin" panose="00000400000000000000" pitchFamily="2" charset="-78"/>
              </a:rPr>
              <a:t>IV</a:t>
            </a:r>
            <a:r>
              <a:rPr lang="fa-IR" b="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b="0" dirty="0">
                <a:latin typeface="Times New Roman" panose="02020603050405020304" pitchFamily="18" charset="0"/>
                <a:cs typeface="B Nazanin" panose="00000400000000000000" pitchFamily="2" charset="-78"/>
              </a:rPr>
              <a:t>IGAT</a:t>
            </a:r>
            <a:r>
              <a:rPr lang="fa-IR" b="0" dirty="0">
                <a:latin typeface="Times New Roman" panose="02020603050405020304" pitchFamily="18" charset="0"/>
                <a:cs typeface="B Nazanin" panose="00000400000000000000" pitchFamily="2" charset="-78"/>
              </a:rPr>
              <a:t>)</a:t>
            </a:r>
            <a:r>
              <a:rPr lang="en-US" b="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← 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1145</a:t>
            </a:r>
            <a:r>
              <a:rPr lang="fa-IR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a-IR" b="0" dirty="0">
                <a:cs typeface="B Nazanin" panose="00000400000000000000" pitchFamily="2" charset="-78"/>
              </a:rPr>
              <a:t>کیلومتر</a:t>
            </a:r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←</a:t>
            </a:r>
            <a:r>
              <a:rPr lang="fa-IR" b="0" dirty="0">
                <a:cs typeface="B Nazanin" panose="00000400000000000000" pitchFamily="2" charset="-78"/>
              </a:rPr>
              <a:t> قطر ۵۶ اینچ </a:t>
            </a:r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← </a:t>
            </a:r>
            <a:r>
              <a:rPr lang="fa-IR" b="0" dirty="0">
                <a:cs typeface="B Nazanin" panose="00000400000000000000" pitchFamily="2" charset="-78"/>
              </a:rPr>
              <a:t>از شرق عسلویه آغاز و گاز تولیدی فازهای ۱ تا ۵ پارس جنوبی را به استانهای فارس و اصفهان منتقل می‌نماید.</a:t>
            </a:r>
            <a:endParaRPr lang="fa-IR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rtl="1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9AF723-2FBD-4B10-8602-6E98562734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ko-KR"/>
              <a:t>Company Logo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77EA17-2B0F-4F8A-862A-EA34720355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1" y="2010468"/>
            <a:ext cx="8788398" cy="46602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07174165"/>
      </p:ext>
    </p:extLst>
  </p:cSld>
  <p:clrMapOvr>
    <a:masterClrMapping/>
  </p:clrMapOvr>
</p:sld>
</file>

<file path=ppt/theme/theme1.xml><?xml version="1.0" encoding="utf-8"?>
<a:theme xmlns:a="http://schemas.openxmlformats.org/drawingml/2006/main" name="Conference_1">
  <a:themeElements>
    <a:clrScheme name="Conference_1 1">
      <a:dk1>
        <a:srgbClr val="4D4D4D"/>
      </a:dk1>
      <a:lt1>
        <a:srgbClr val="FFFFFF"/>
      </a:lt1>
      <a:dk2>
        <a:srgbClr val="F2EF62"/>
      </a:dk2>
      <a:lt2>
        <a:srgbClr val="DDDDDD"/>
      </a:lt2>
      <a:accent1>
        <a:srgbClr val="8FAD2F"/>
      </a:accent1>
      <a:accent2>
        <a:srgbClr val="DBE8B2"/>
      </a:accent2>
      <a:accent3>
        <a:srgbClr val="FFFFFF"/>
      </a:accent3>
      <a:accent4>
        <a:srgbClr val="404040"/>
      </a:accent4>
      <a:accent5>
        <a:srgbClr val="C6D3AD"/>
      </a:accent5>
      <a:accent6>
        <a:srgbClr val="C6D2A1"/>
      </a:accent6>
      <a:hlink>
        <a:srgbClr val="BAD16F"/>
      </a:hlink>
      <a:folHlink>
        <a:srgbClr val="507800"/>
      </a:folHlink>
    </a:clrScheme>
    <a:fontScheme name="Conference_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굴림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굴림" panose="020B0600000101010101" pitchFamily="34" charset="-127"/>
          </a:defRPr>
        </a:defPPr>
      </a:lstStyle>
    </a:lnDef>
  </a:objectDefaults>
  <a:extraClrSchemeLst>
    <a:extraClrScheme>
      <a:clrScheme name="Conference_1 1">
        <a:dk1>
          <a:srgbClr val="4D4D4D"/>
        </a:dk1>
        <a:lt1>
          <a:srgbClr val="FFFFFF"/>
        </a:lt1>
        <a:dk2>
          <a:srgbClr val="F2EF62"/>
        </a:dk2>
        <a:lt2>
          <a:srgbClr val="DDDDDD"/>
        </a:lt2>
        <a:accent1>
          <a:srgbClr val="8FAD2F"/>
        </a:accent1>
        <a:accent2>
          <a:srgbClr val="DBE8B2"/>
        </a:accent2>
        <a:accent3>
          <a:srgbClr val="FFFFFF"/>
        </a:accent3>
        <a:accent4>
          <a:srgbClr val="404040"/>
        </a:accent4>
        <a:accent5>
          <a:srgbClr val="C6D3AD"/>
        </a:accent5>
        <a:accent6>
          <a:srgbClr val="C6D2A1"/>
        </a:accent6>
        <a:hlink>
          <a:srgbClr val="BAD16F"/>
        </a:hlink>
        <a:folHlink>
          <a:srgbClr val="507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ference_1 2">
        <a:dk1>
          <a:srgbClr val="4D4D4D"/>
        </a:dk1>
        <a:lt1>
          <a:srgbClr val="FFFFFF"/>
        </a:lt1>
        <a:dk2>
          <a:srgbClr val="F4D18A"/>
        </a:dk2>
        <a:lt2>
          <a:srgbClr val="DDDDDD"/>
        </a:lt2>
        <a:accent1>
          <a:srgbClr val="B99633"/>
        </a:accent1>
        <a:accent2>
          <a:srgbClr val="EDE5D1"/>
        </a:accent2>
        <a:accent3>
          <a:srgbClr val="FFFFFF"/>
        </a:accent3>
        <a:accent4>
          <a:srgbClr val="404040"/>
        </a:accent4>
        <a:accent5>
          <a:srgbClr val="D9C9AD"/>
        </a:accent5>
        <a:accent6>
          <a:srgbClr val="D7CFBD"/>
        </a:accent6>
        <a:hlink>
          <a:srgbClr val="DAC896"/>
        </a:hlink>
        <a:folHlink>
          <a:srgbClr val="7761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ference_1 3">
        <a:dk1>
          <a:srgbClr val="4D4D4D"/>
        </a:dk1>
        <a:lt1>
          <a:srgbClr val="FFFFFF"/>
        </a:lt1>
        <a:dk2>
          <a:srgbClr val="61C2F3"/>
        </a:dk2>
        <a:lt2>
          <a:srgbClr val="DDDDDD"/>
        </a:lt2>
        <a:accent1>
          <a:srgbClr val="5968D7"/>
        </a:accent1>
        <a:accent2>
          <a:srgbClr val="BECDEA"/>
        </a:accent2>
        <a:accent3>
          <a:srgbClr val="FFFFFF"/>
        </a:accent3>
        <a:accent4>
          <a:srgbClr val="404040"/>
        </a:accent4>
        <a:accent5>
          <a:srgbClr val="B5B9E8"/>
        </a:accent5>
        <a:accent6>
          <a:srgbClr val="ACBAD4"/>
        </a:accent6>
        <a:hlink>
          <a:srgbClr val="93A8EB"/>
        </a:hlink>
        <a:folHlink>
          <a:srgbClr val="1300A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1664</TotalTime>
  <Words>617</Words>
  <Application>Microsoft Office PowerPoint</Application>
  <PresentationFormat>On-screen Show (4:3)</PresentationFormat>
  <Paragraphs>106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B Mitra</vt:lpstr>
      <vt:lpstr>Times New Roman</vt:lpstr>
      <vt:lpstr>Verdana</vt:lpstr>
      <vt:lpstr>Wingdings</vt:lpstr>
      <vt:lpstr>Conference_1</vt:lpstr>
      <vt:lpstr>PowerPoint Presentation</vt:lpstr>
      <vt:lpstr>IGAT</vt:lpstr>
      <vt:lpstr>IGAT</vt:lpstr>
      <vt:lpstr>IGAT</vt:lpstr>
      <vt:lpstr>IGAT</vt:lpstr>
      <vt:lpstr>IGAT</vt:lpstr>
      <vt:lpstr>IGAT</vt:lpstr>
      <vt:lpstr>IGAT</vt:lpstr>
      <vt:lpstr>IGAT</vt:lpstr>
      <vt:lpstr>IGAT</vt:lpstr>
      <vt:lpstr>IGAT</vt:lpstr>
      <vt:lpstr>IGAT</vt:lpstr>
      <vt:lpstr>IGAT</vt:lpstr>
      <vt:lpstr>IGAT</vt:lpstr>
      <vt:lpstr>IGAT</vt:lpstr>
      <vt:lpstr>IGAT</vt:lpstr>
      <vt:lpstr>IGAT</vt:lpstr>
    </vt:vector>
  </TitlesOfParts>
  <Company>WwW.YlmF.CoM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sajad SAFDAR</cp:lastModifiedBy>
  <cp:revision>117</cp:revision>
  <dcterms:created xsi:type="dcterms:W3CDTF">2019-10-30T20:56:56Z</dcterms:created>
  <dcterms:modified xsi:type="dcterms:W3CDTF">2020-06-22T11:45:04Z</dcterms:modified>
</cp:coreProperties>
</file>