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</p:sldMasterIdLst>
  <p:notesMasterIdLst>
    <p:notesMasterId r:id="rId20"/>
  </p:notesMasterIdLst>
  <p:sldIdLst>
    <p:sldId id="257" r:id="rId3"/>
    <p:sldId id="331" r:id="rId4"/>
    <p:sldId id="332" r:id="rId5"/>
    <p:sldId id="294" r:id="rId6"/>
    <p:sldId id="329" r:id="rId7"/>
    <p:sldId id="327" r:id="rId8"/>
    <p:sldId id="322" r:id="rId9"/>
    <p:sldId id="319" r:id="rId10"/>
    <p:sldId id="316" r:id="rId11"/>
    <p:sldId id="317" r:id="rId12"/>
    <p:sldId id="306" r:id="rId13"/>
    <p:sldId id="303" r:id="rId14"/>
    <p:sldId id="298" r:id="rId15"/>
    <p:sldId id="296" r:id="rId16"/>
    <p:sldId id="289" r:id="rId17"/>
    <p:sldId id="291" r:id="rId18"/>
    <p:sldId id="27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C306AD-BC0D-4E4F-A4AC-4032EC54C48F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11876376-CDAB-4B42-90D3-5DFEC662B7AE}">
      <dgm:prSet phldrT="[Text]" custT="1"/>
      <dgm:spPr/>
      <dgm:t>
        <a:bodyPr/>
        <a:lstStyle/>
        <a:p>
          <a:r>
            <a:rPr lang="fa-IR" sz="4400" b="0" i="0" dirty="0" smtClean="0">
              <a:solidFill>
                <a:srgbClr val="FF0000"/>
              </a:solidFill>
              <a:cs typeface="B Nazanin" pitchFamily="2" charset="-78"/>
            </a:rPr>
            <a:t>عملکرد سیستم ارتینگ</a:t>
          </a:r>
          <a:endParaRPr lang="en-US" sz="4400" dirty="0">
            <a:solidFill>
              <a:srgbClr val="FF0000"/>
            </a:solidFill>
            <a:cs typeface="B Nazanin" pitchFamily="2" charset="-78"/>
          </a:endParaRPr>
        </a:p>
      </dgm:t>
    </dgm:pt>
    <dgm:pt modelId="{5B5A05AF-7DE0-47E8-95FE-9603CAC3CECB}" type="parTrans" cxnId="{CE8FFAE1-6796-4A04-9300-558CB4AB5C6D}">
      <dgm:prSet/>
      <dgm:spPr/>
      <dgm:t>
        <a:bodyPr/>
        <a:lstStyle/>
        <a:p>
          <a:endParaRPr lang="en-US"/>
        </a:p>
      </dgm:t>
    </dgm:pt>
    <dgm:pt modelId="{3C7113BE-06E2-4A20-80AF-184181C6BCA8}" type="sibTrans" cxnId="{CE8FFAE1-6796-4A04-9300-558CB4AB5C6D}">
      <dgm:prSet/>
      <dgm:spPr/>
      <dgm:t>
        <a:bodyPr/>
        <a:lstStyle/>
        <a:p>
          <a:endParaRPr lang="en-US"/>
        </a:p>
      </dgm:t>
    </dgm:pt>
    <dgm:pt modelId="{3C1CD89A-B31B-4BCA-B60D-1EA61B36E99D}">
      <dgm:prSet phldrT="[Text]" custT="1"/>
      <dgm:spPr/>
      <dgm:t>
        <a:bodyPr/>
        <a:lstStyle/>
        <a:p>
          <a:pPr algn="r"/>
          <a:r>
            <a:rPr lang="fa-IR" sz="2000" b="1" i="0" dirty="0" smtClean="0">
              <a:solidFill>
                <a:schemeClr val="bg1"/>
              </a:solidFill>
              <a:cs typeface="B Nazanin" pitchFamily="2" charset="-78"/>
            </a:rPr>
            <a:t>در هنگام اتصال فاز به سیمارت، فیوز مربوط به آن فاز عمل کرده و قطع می‌گردد.</a:t>
          </a:r>
          <a:endParaRPr lang="en-US" sz="2000" b="1" dirty="0">
            <a:solidFill>
              <a:schemeClr val="bg1"/>
            </a:solidFill>
            <a:cs typeface="B Nazanin" pitchFamily="2" charset="-78"/>
          </a:endParaRPr>
        </a:p>
      </dgm:t>
    </dgm:pt>
    <dgm:pt modelId="{273D24BB-364F-472E-8722-26F56BFAA52C}" type="parTrans" cxnId="{0C08C1F5-6525-4C1B-B6BB-33B730DBE45D}">
      <dgm:prSet/>
      <dgm:spPr/>
      <dgm:t>
        <a:bodyPr/>
        <a:lstStyle/>
        <a:p>
          <a:endParaRPr lang="en-US"/>
        </a:p>
      </dgm:t>
    </dgm:pt>
    <dgm:pt modelId="{6D3C32A1-4EED-4E10-9787-A379AEB93809}" type="sibTrans" cxnId="{0C08C1F5-6525-4C1B-B6BB-33B730DBE45D}">
      <dgm:prSet/>
      <dgm:spPr/>
      <dgm:t>
        <a:bodyPr/>
        <a:lstStyle/>
        <a:p>
          <a:endParaRPr lang="en-US"/>
        </a:p>
      </dgm:t>
    </dgm:pt>
    <dgm:pt modelId="{91BACBEC-372F-491D-9071-F54D4B13C932}">
      <dgm:prSet custT="1"/>
      <dgm:spPr/>
      <dgm:t>
        <a:bodyPr/>
        <a:lstStyle/>
        <a:p>
          <a:pPr algn="r"/>
          <a:r>
            <a:rPr lang="fa-IR" sz="2000" b="1" i="0" dirty="0" smtClean="0">
              <a:solidFill>
                <a:schemeClr val="bg1"/>
              </a:solidFill>
              <a:cs typeface="B Nazanin" pitchFamily="2" charset="-78"/>
            </a:rPr>
            <a:t>در هنگام اتصال نولبه سیم ارت یا برق‌گرفتگی، فیوز محافظ جان، ۳۰ میلی‌آمپر نشتی جریان به بالا را قطع می‌کند و باعث قطع کامل جریان فاز و نول می‌شود.</a:t>
          </a:r>
          <a:endParaRPr lang="en-US" sz="2000" b="1" dirty="0">
            <a:solidFill>
              <a:schemeClr val="bg1"/>
            </a:solidFill>
            <a:cs typeface="B Nazanin" pitchFamily="2" charset="-78"/>
          </a:endParaRPr>
        </a:p>
      </dgm:t>
    </dgm:pt>
    <dgm:pt modelId="{BF64156A-FF5B-499C-8A9C-D9BE877873B3}" type="parTrans" cxnId="{5E030884-1217-41E8-8701-9F52B7FA0B66}">
      <dgm:prSet/>
      <dgm:spPr/>
      <dgm:t>
        <a:bodyPr/>
        <a:lstStyle/>
        <a:p>
          <a:endParaRPr lang="en-US"/>
        </a:p>
      </dgm:t>
    </dgm:pt>
    <dgm:pt modelId="{ACD63593-26F9-4409-8576-19F8CB53AF58}" type="sibTrans" cxnId="{5E030884-1217-41E8-8701-9F52B7FA0B66}">
      <dgm:prSet/>
      <dgm:spPr/>
      <dgm:t>
        <a:bodyPr/>
        <a:lstStyle/>
        <a:p>
          <a:endParaRPr lang="en-US"/>
        </a:p>
      </dgm:t>
    </dgm:pt>
    <dgm:pt modelId="{90359B70-20FD-4198-B0DD-D0D7BA1284CB}">
      <dgm:prSet custT="1"/>
      <dgm:spPr/>
      <dgm:t>
        <a:bodyPr/>
        <a:lstStyle/>
        <a:p>
          <a:pPr algn="r"/>
          <a:r>
            <a:rPr lang="fa-IR" sz="2000" b="1" i="0" dirty="0" smtClean="0">
              <a:solidFill>
                <a:schemeClr val="bg1"/>
              </a:solidFill>
              <a:cs typeface="B Nazanin" pitchFamily="2" charset="-78"/>
            </a:rPr>
            <a:t>الکتریسیته ساکن نیز توسط سیستم ارت به زمین منتقل می‌گردد.</a:t>
          </a:r>
          <a:endParaRPr lang="en-US" sz="2000" b="1" dirty="0">
            <a:solidFill>
              <a:schemeClr val="bg1"/>
            </a:solidFill>
            <a:cs typeface="B Nazanin" pitchFamily="2" charset="-78"/>
          </a:endParaRPr>
        </a:p>
      </dgm:t>
    </dgm:pt>
    <dgm:pt modelId="{80B5CD05-AF18-408B-B1A6-E3E8AA38407F}" type="parTrans" cxnId="{0AAD21E0-F5B4-42D8-A5B8-4E29D20A8368}">
      <dgm:prSet/>
      <dgm:spPr/>
      <dgm:t>
        <a:bodyPr/>
        <a:lstStyle/>
        <a:p>
          <a:endParaRPr lang="en-US"/>
        </a:p>
      </dgm:t>
    </dgm:pt>
    <dgm:pt modelId="{A454B7EA-FE93-4BC7-A27C-768DDB4E37D6}" type="sibTrans" cxnId="{0AAD21E0-F5B4-42D8-A5B8-4E29D20A8368}">
      <dgm:prSet/>
      <dgm:spPr/>
      <dgm:t>
        <a:bodyPr/>
        <a:lstStyle/>
        <a:p>
          <a:endParaRPr lang="en-US"/>
        </a:p>
      </dgm:t>
    </dgm:pt>
    <dgm:pt modelId="{7C6F1977-91D6-4B4C-AEAC-B689F792C3ED}" type="pres">
      <dgm:prSet presAssocID="{E6C306AD-BC0D-4E4F-A4AC-4032EC54C48F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1DCEAD-C72E-441C-8C89-C445769D8249}" type="pres">
      <dgm:prSet presAssocID="{11876376-CDAB-4B42-90D3-5DFEC662B7AE}" presName="root1" presStyleCnt="0"/>
      <dgm:spPr/>
    </dgm:pt>
    <dgm:pt modelId="{FEF04EB2-A2FC-4559-8E38-81B8DBD0D21E}" type="pres">
      <dgm:prSet presAssocID="{11876376-CDAB-4B42-90D3-5DFEC662B7AE}" presName="LevelOneTextNode" presStyleLbl="node0" presStyleIdx="0" presStyleCnt="1" custScaleY="1482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FD020B-43DB-4D13-A47B-DB61ADCCD171}" type="pres">
      <dgm:prSet presAssocID="{11876376-CDAB-4B42-90D3-5DFEC662B7AE}" presName="level2hierChild" presStyleCnt="0"/>
      <dgm:spPr/>
    </dgm:pt>
    <dgm:pt modelId="{6AA9A77D-E85A-49FD-98CC-750C4764ED99}" type="pres">
      <dgm:prSet presAssocID="{273D24BB-364F-472E-8722-26F56BFAA52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75DADE25-B5C9-4D31-93D6-29E6B6816A85}" type="pres">
      <dgm:prSet presAssocID="{273D24BB-364F-472E-8722-26F56BFAA52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8267FF8-C17A-4854-95B4-94248522F1E3}" type="pres">
      <dgm:prSet presAssocID="{3C1CD89A-B31B-4BCA-B60D-1EA61B36E99D}" presName="root2" presStyleCnt="0"/>
      <dgm:spPr/>
    </dgm:pt>
    <dgm:pt modelId="{7933A237-AD46-4BAF-B4AE-77094F861523}" type="pres">
      <dgm:prSet presAssocID="{3C1CD89A-B31B-4BCA-B60D-1EA61B36E99D}" presName="LevelTwoTextNode" presStyleLbl="node2" presStyleIdx="0" presStyleCnt="3" custScaleX="414067" custScaleY="1275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D6C8FF-6D02-4650-897C-771DB75201A6}" type="pres">
      <dgm:prSet presAssocID="{3C1CD89A-B31B-4BCA-B60D-1EA61B36E99D}" presName="level3hierChild" presStyleCnt="0"/>
      <dgm:spPr/>
    </dgm:pt>
    <dgm:pt modelId="{32AFB9C9-B6CA-4E7E-9967-F3699E3739DC}" type="pres">
      <dgm:prSet presAssocID="{BF64156A-FF5B-499C-8A9C-D9BE877873B3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29D695C1-A147-47C2-9659-F43CFB3D6630}" type="pres">
      <dgm:prSet presAssocID="{BF64156A-FF5B-499C-8A9C-D9BE877873B3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6F4BA50-317B-4384-89F0-EFFE97AD825C}" type="pres">
      <dgm:prSet presAssocID="{91BACBEC-372F-491D-9071-F54D4B13C932}" presName="root2" presStyleCnt="0"/>
      <dgm:spPr/>
    </dgm:pt>
    <dgm:pt modelId="{9D162F49-94CA-459A-8D9B-B1579B09199F}" type="pres">
      <dgm:prSet presAssocID="{91BACBEC-372F-491D-9071-F54D4B13C932}" presName="LevelTwoTextNode" presStyleLbl="node2" presStyleIdx="1" presStyleCnt="3" custScaleX="412758" custScaleY="1198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628A26-4EDF-4834-82D2-E049B3F5D5D6}" type="pres">
      <dgm:prSet presAssocID="{91BACBEC-372F-491D-9071-F54D4B13C932}" presName="level3hierChild" presStyleCnt="0"/>
      <dgm:spPr/>
    </dgm:pt>
    <dgm:pt modelId="{106580C6-121B-446A-9A97-FBAF5A98189F}" type="pres">
      <dgm:prSet presAssocID="{80B5CD05-AF18-408B-B1A6-E3E8AA38407F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D17010FE-F8FA-41BC-BDC7-5D98F2859F97}" type="pres">
      <dgm:prSet presAssocID="{80B5CD05-AF18-408B-B1A6-E3E8AA38407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C42738E-45A1-4D0C-A3E1-2588A0F41315}" type="pres">
      <dgm:prSet presAssocID="{90359B70-20FD-4198-B0DD-D0D7BA1284CB}" presName="root2" presStyleCnt="0"/>
      <dgm:spPr/>
    </dgm:pt>
    <dgm:pt modelId="{70D7187E-1BD3-4CCC-A5E8-91D9D770A855}" type="pres">
      <dgm:prSet presAssocID="{90359B70-20FD-4198-B0DD-D0D7BA1284CB}" presName="LevelTwoTextNode" presStyleLbl="node2" presStyleIdx="2" presStyleCnt="3" custScaleX="409139" custScaleY="119685" custLinFactNeighborX="294" custLinFactNeighborY="7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E3CD9A-FA2B-4837-AC52-BC9430A4B74E}" type="pres">
      <dgm:prSet presAssocID="{90359B70-20FD-4198-B0DD-D0D7BA1284CB}" presName="level3hierChild" presStyleCnt="0"/>
      <dgm:spPr/>
    </dgm:pt>
  </dgm:ptLst>
  <dgm:cxnLst>
    <dgm:cxn modelId="{AD60B5CD-63C4-4EBE-8517-D3768378EF2D}" type="presOf" srcId="{91BACBEC-372F-491D-9071-F54D4B13C932}" destId="{9D162F49-94CA-459A-8D9B-B1579B09199F}" srcOrd="0" destOrd="0" presId="urn:microsoft.com/office/officeart/2008/layout/HorizontalMultiLevelHierarchy"/>
    <dgm:cxn modelId="{D4D066D6-FA42-4517-8846-1CA4793FE8FD}" type="presOf" srcId="{E6C306AD-BC0D-4E4F-A4AC-4032EC54C48F}" destId="{7C6F1977-91D6-4B4C-AEAC-B689F792C3ED}" srcOrd="0" destOrd="0" presId="urn:microsoft.com/office/officeart/2008/layout/HorizontalMultiLevelHierarchy"/>
    <dgm:cxn modelId="{0C08C1F5-6525-4C1B-B6BB-33B730DBE45D}" srcId="{11876376-CDAB-4B42-90D3-5DFEC662B7AE}" destId="{3C1CD89A-B31B-4BCA-B60D-1EA61B36E99D}" srcOrd="0" destOrd="0" parTransId="{273D24BB-364F-472E-8722-26F56BFAA52C}" sibTransId="{6D3C32A1-4EED-4E10-9787-A379AEB93809}"/>
    <dgm:cxn modelId="{FEAB9ED6-F718-45F9-976F-17BEFF1784A0}" type="presOf" srcId="{273D24BB-364F-472E-8722-26F56BFAA52C}" destId="{75DADE25-B5C9-4D31-93D6-29E6B6816A85}" srcOrd="1" destOrd="0" presId="urn:microsoft.com/office/officeart/2008/layout/HorizontalMultiLevelHierarchy"/>
    <dgm:cxn modelId="{5E030884-1217-41E8-8701-9F52B7FA0B66}" srcId="{11876376-CDAB-4B42-90D3-5DFEC662B7AE}" destId="{91BACBEC-372F-491D-9071-F54D4B13C932}" srcOrd="1" destOrd="0" parTransId="{BF64156A-FF5B-499C-8A9C-D9BE877873B3}" sibTransId="{ACD63593-26F9-4409-8576-19F8CB53AF58}"/>
    <dgm:cxn modelId="{1C959CDC-9E8A-43AB-992A-A8C152A22421}" type="presOf" srcId="{BF64156A-FF5B-499C-8A9C-D9BE877873B3}" destId="{29D695C1-A147-47C2-9659-F43CFB3D6630}" srcOrd="1" destOrd="0" presId="urn:microsoft.com/office/officeart/2008/layout/HorizontalMultiLevelHierarchy"/>
    <dgm:cxn modelId="{FE990FE2-6BD1-4C2F-B690-A5771382728D}" type="presOf" srcId="{80B5CD05-AF18-408B-B1A6-E3E8AA38407F}" destId="{D17010FE-F8FA-41BC-BDC7-5D98F2859F97}" srcOrd="1" destOrd="0" presId="urn:microsoft.com/office/officeart/2008/layout/HorizontalMultiLevelHierarchy"/>
    <dgm:cxn modelId="{CE8FFAE1-6796-4A04-9300-558CB4AB5C6D}" srcId="{E6C306AD-BC0D-4E4F-A4AC-4032EC54C48F}" destId="{11876376-CDAB-4B42-90D3-5DFEC662B7AE}" srcOrd="0" destOrd="0" parTransId="{5B5A05AF-7DE0-47E8-95FE-9603CAC3CECB}" sibTransId="{3C7113BE-06E2-4A20-80AF-184181C6BCA8}"/>
    <dgm:cxn modelId="{6AF9FAF9-3964-450C-9CD8-D528CF6F0983}" type="presOf" srcId="{BF64156A-FF5B-499C-8A9C-D9BE877873B3}" destId="{32AFB9C9-B6CA-4E7E-9967-F3699E3739DC}" srcOrd="0" destOrd="0" presId="urn:microsoft.com/office/officeart/2008/layout/HorizontalMultiLevelHierarchy"/>
    <dgm:cxn modelId="{DFA08262-9C94-44B5-8466-65F5699CF611}" type="presOf" srcId="{273D24BB-364F-472E-8722-26F56BFAA52C}" destId="{6AA9A77D-E85A-49FD-98CC-750C4764ED99}" srcOrd="0" destOrd="0" presId="urn:microsoft.com/office/officeart/2008/layout/HorizontalMultiLevelHierarchy"/>
    <dgm:cxn modelId="{205112AA-3205-4F93-9184-1A792F607129}" type="presOf" srcId="{11876376-CDAB-4B42-90D3-5DFEC662B7AE}" destId="{FEF04EB2-A2FC-4559-8E38-81B8DBD0D21E}" srcOrd="0" destOrd="0" presId="urn:microsoft.com/office/officeart/2008/layout/HorizontalMultiLevelHierarchy"/>
    <dgm:cxn modelId="{2FF63BE9-0017-484B-8389-ABC7CA0683CF}" type="presOf" srcId="{3C1CD89A-B31B-4BCA-B60D-1EA61B36E99D}" destId="{7933A237-AD46-4BAF-B4AE-77094F861523}" srcOrd="0" destOrd="0" presId="urn:microsoft.com/office/officeart/2008/layout/HorizontalMultiLevelHierarchy"/>
    <dgm:cxn modelId="{F3D1EBED-FA25-44B3-A0C5-5FE2EB885F32}" type="presOf" srcId="{80B5CD05-AF18-408B-B1A6-E3E8AA38407F}" destId="{106580C6-121B-446A-9A97-FBAF5A98189F}" srcOrd="0" destOrd="0" presId="urn:microsoft.com/office/officeart/2008/layout/HorizontalMultiLevelHierarchy"/>
    <dgm:cxn modelId="{E2E86B0E-AD3C-4E83-9B76-C4B664D058F6}" type="presOf" srcId="{90359B70-20FD-4198-B0DD-D0D7BA1284CB}" destId="{70D7187E-1BD3-4CCC-A5E8-91D9D770A855}" srcOrd="0" destOrd="0" presId="urn:microsoft.com/office/officeart/2008/layout/HorizontalMultiLevelHierarchy"/>
    <dgm:cxn modelId="{0AAD21E0-F5B4-42D8-A5B8-4E29D20A8368}" srcId="{11876376-CDAB-4B42-90D3-5DFEC662B7AE}" destId="{90359B70-20FD-4198-B0DD-D0D7BA1284CB}" srcOrd="2" destOrd="0" parTransId="{80B5CD05-AF18-408B-B1A6-E3E8AA38407F}" sibTransId="{A454B7EA-FE93-4BC7-A27C-768DDB4E37D6}"/>
    <dgm:cxn modelId="{DDC235BB-2E70-4596-BF66-3EFD56A96A84}" type="presParOf" srcId="{7C6F1977-91D6-4B4C-AEAC-B689F792C3ED}" destId="{031DCEAD-C72E-441C-8C89-C445769D8249}" srcOrd="0" destOrd="0" presId="urn:microsoft.com/office/officeart/2008/layout/HorizontalMultiLevelHierarchy"/>
    <dgm:cxn modelId="{F918DC60-C887-4A58-8E76-A20748F5B076}" type="presParOf" srcId="{031DCEAD-C72E-441C-8C89-C445769D8249}" destId="{FEF04EB2-A2FC-4559-8E38-81B8DBD0D21E}" srcOrd="0" destOrd="0" presId="urn:microsoft.com/office/officeart/2008/layout/HorizontalMultiLevelHierarchy"/>
    <dgm:cxn modelId="{6408E0D6-BC38-4CBF-B8DD-2969C8D8F615}" type="presParOf" srcId="{031DCEAD-C72E-441C-8C89-C445769D8249}" destId="{91FD020B-43DB-4D13-A47B-DB61ADCCD171}" srcOrd="1" destOrd="0" presId="urn:microsoft.com/office/officeart/2008/layout/HorizontalMultiLevelHierarchy"/>
    <dgm:cxn modelId="{1934B95F-13B2-43D9-B0E7-CD4A8BB08F98}" type="presParOf" srcId="{91FD020B-43DB-4D13-A47B-DB61ADCCD171}" destId="{6AA9A77D-E85A-49FD-98CC-750C4764ED99}" srcOrd="0" destOrd="0" presId="urn:microsoft.com/office/officeart/2008/layout/HorizontalMultiLevelHierarchy"/>
    <dgm:cxn modelId="{411B2740-4244-469C-BABB-2D13D8FD4E39}" type="presParOf" srcId="{6AA9A77D-E85A-49FD-98CC-750C4764ED99}" destId="{75DADE25-B5C9-4D31-93D6-29E6B6816A85}" srcOrd="0" destOrd="0" presId="urn:microsoft.com/office/officeart/2008/layout/HorizontalMultiLevelHierarchy"/>
    <dgm:cxn modelId="{8271B777-BB3D-41F4-B108-313714DB4134}" type="presParOf" srcId="{91FD020B-43DB-4D13-A47B-DB61ADCCD171}" destId="{C8267FF8-C17A-4854-95B4-94248522F1E3}" srcOrd="1" destOrd="0" presId="urn:microsoft.com/office/officeart/2008/layout/HorizontalMultiLevelHierarchy"/>
    <dgm:cxn modelId="{0ED46A13-3494-450F-9D46-06BC603DA9B4}" type="presParOf" srcId="{C8267FF8-C17A-4854-95B4-94248522F1E3}" destId="{7933A237-AD46-4BAF-B4AE-77094F861523}" srcOrd="0" destOrd="0" presId="urn:microsoft.com/office/officeart/2008/layout/HorizontalMultiLevelHierarchy"/>
    <dgm:cxn modelId="{B05FBA84-05D0-4F5D-9702-78A099FE38F6}" type="presParOf" srcId="{C8267FF8-C17A-4854-95B4-94248522F1E3}" destId="{23D6C8FF-6D02-4650-897C-771DB75201A6}" srcOrd="1" destOrd="0" presId="urn:microsoft.com/office/officeart/2008/layout/HorizontalMultiLevelHierarchy"/>
    <dgm:cxn modelId="{51EC5C42-9D39-4C37-B279-972134C99F07}" type="presParOf" srcId="{91FD020B-43DB-4D13-A47B-DB61ADCCD171}" destId="{32AFB9C9-B6CA-4E7E-9967-F3699E3739DC}" srcOrd="2" destOrd="0" presId="urn:microsoft.com/office/officeart/2008/layout/HorizontalMultiLevelHierarchy"/>
    <dgm:cxn modelId="{6AC1C8CB-906F-42E6-9B5E-16ADF35A75A5}" type="presParOf" srcId="{32AFB9C9-B6CA-4E7E-9967-F3699E3739DC}" destId="{29D695C1-A147-47C2-9659-F43CFB3D6630}" srcOrd="0" destOrd="0" presId="urn:microsoft.com/office/officeart/2008/layout/HorizontalMultiLevelHierarchy"/>
    <dgm:cxn modelId="{4C414AA7-0799-4C6B-AF01-5E2CBB4D5C1D}" type="presParOf" srcId="{91FD020B-43DB-4D13-A47B-DB61ADCCD171}" destId="{B6F4BA50-317B-4384-89F0-EFFE97AD825C}" srcOrd="3" destOrd="0" presId="urn:microsoft.com/office/officeart/2008/layout/HorizontalMultiLevelHierarchy"/>
    <dgm:cxn modelId="{84D3CA30-01AE-4B6B-858D-3D3AB5C4C3E5}" type="presParOf" srcId="{B6F4BA50-317B-4384-89F0-EFFE97AD825C}" destId="{9D162F49-94CA-459A-8D9B-B1579B09199F}" srcOrd="0" destOrd="0" presId="urn:microsoft.com/office/officeart/2008/layout/HorizontalMultiLevelHierarchy"/>
    <dgm:cxn modelId="{7604280E-221A-4081-BE09-C09979980118}" type="presParOf" srcId="{B6F4BA50-317B-4384-89F0-EFFE97AD825C}" destId="{90628A26-4EDF-4834-82D2-E049B3F5D5D6}" srcOrd="1" destOrd="0" presId="urn:microsoft.com/office/officeart/2008/layout/HorizontalMultiLevelHierarchy"/>
    <dgm:cxn modelId="{C17A1D2B-923B-41C1-83F5-22F498519C12}" type="presParOf" srcId="{91FD020B-43DB-4D13-A47B-DB61ADCCD171}" destId="{106580C6-121B-446A-9A97-FBAF5A98189F}" srcOrd="4" destOrd="0" presId="urn:microsoft.com/office/officeart/2008/layout/HorizontalMultiLevelHierarchy"/>
    <dgm:cxn modelId="{546D7C62-4ADA-4916-8A18-902305A2F95D}" type="presParOf" srcId="{106580C6-121B-446A-9A97-FBAF5A98189F}" destId="{D17010FE-F8FA-41BC-BDC7-5D98F2859F97}" srcOrd="0" destOrd="0" presId="urn:microsoft.com/office/officeart/2008/layout/HorizontalMultiLevelHierarchy"/>
    <dgm:cxn modelId="{88C8196A-F118-41BD-84FE-A53AB0255CC6}" type="presParOf" srcId="{91FD020B-43DB-4D13-A47B-DB61ADCCD171}" destId="{5C42738E-45A1-4D0C-A3E1-2588A0F41315}" srcOrd="5" destOrd="0" presId="urn:microsoft.com/office/officeart/2008/layout/HorizontalMultiLevelHierarchy"/>
    <dgm:cxn modelId="{EEEE9873-C23F-4322-A972-A9B2728BFE93}" type="presParOf" srcId="{5C42738E-45A1-4D0C-A3E1-2588A0F41315}" destId="{70D7187E-1BD3-4CCC-A5E8-91D9D770A855}" srcOrd="0" destOrd="0" presId="urn:microsoft.com/office/officeart/2008/layout/HorizontalMultiLevelHierarchy"/>
    <dgm:cxn modelId="{BEFB93FD-3EB9-4C38-A45A-8898B8C7A1BA}" type="presParOf" srcId="{5C42738E-45A1-4D0C-A3E1-2588A0F41315}" destId="{ACE3CD9A-FA2B-4837-AC52-BC9430A4B74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6580C6-121B-446A-9A97-FBAF5A98189F}">
      <dsp:nvSpPr>
        <dsp:cNvPr id="0" name=""/>
        <dsp:cNvSpPr/>
      </dsp:nvSpPr>
      <dsp:spPr>
        <a:xfrm>
          <a:off x="615047" y="2866834"/>
          <a:ext cx="403253" cy="947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1626" y="0"/>
              </a:lnTo>
              <a:lnTo>
                <a:pt x="201626" y="947036"/>
              </a:lnTo>
              <a:lnTo>
                <a:pt x="403253" y="94703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90941" y="3314619"/>
        <a:ext cx="51465" cy="51465"/>
      </dsp:txXfrm>
    </dsp:sp>
    <dsp:sp modelId="{32AFB9C9-B6CA-4E7E-9967-F3699E3739DC}">
      <dsp:nvSpPr>
        <dsp:cNvPr id="0" name=""/>
        <dsp:cNvSpPr/>
      </dsp:nvSpPr>
      <dsp:spPr>
        <a:xfrm>
          <a:off x="615047" y="2821114"/>
          <a:ext cx="39741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98705" y="45720"/>
              </a:lnTo>
              <a:lnTo>
                <a:pt x="198705" y="69613"/>
              </a:lnTo>
              <a:lnTo>
                <a:pt x="397411" y="69613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03800" y="2856881"/>
        <a:ext cx="19906" cy="19906"/>
      </dsp:txXfrm>
    </dsp:sp>
    <dsp:sp modelId="{6AA9A77D-E85A-49FD-98CC-750C4764ED99}">
      <dsp:nvSpPr>
        <dsp:cNvPr id="0" name=""/>
        <dsp:cNvSpPr/>
      </dsp:nvSpPr>
      <dsp:spPr>
        <a:xfrm>
          <a:off x="615047" y="1989739"/>
          <a:ext cx="397411" cy="877095"/>
        </a:xfrm>
        <a:custGeom>
          <a:avLst/>
          <a:gdLst/>
          <a:ahLst/>
          <a:cxnLst/>
          <a:rect l="0" t="0" r="0" b="0"/>
          <a:pathLst>
            <a:path>
              <a:moveTo>
                <a:pt x="0" y="877095"/>
              </a:moveTo>
              <a:lnTo>
                <a:pt x="198705" y="877095"/>
              </a:lnTo>
              <a:lnTo>
                <a:pt x="198705" y="0"/>
              </a:lnTo>
              <a:lnTo>
                <a:pt x="397411" y="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789680" y="2404213"/>
        <a:ext cx="48146" cy="48146"/>
      </dsp:txXfrm>
    </dsp:sp>
    <dsp:sp modelId="{FEF04EB2-A2FC-4559-8E38-81B8DBD0D21E}">
      <dsp:nvSpPr>
        <dsp:cNvPr id="0" name=""/>
        <dsp:cNvSpPr/>
      </dsp:nvSpPr>
      <dsp:spPr>
        <a:xfrm rot="16200000">
          <a:off x="-2050630" y="2563929"/>
          <a:ext cx="4725545" cy="6058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4400" b="0" i="0" kern="1200" dirty="0" smtClean="0">
              <a:solidFill>
                <a:srgbClr val="FF0000"/>
              </a:solidFill>
              <a:cs typeface="B Nazanin" pitchFamily="2" charset="-78"/>
            </a:rPr>
            <a:t>عملکرد سیستم ارتینگ</a:t>
          </a:r>
          <a:endParaRPr lang="en-US" sz="4400" kern="1200" dirty="0">
            <a:solidFill>
              <a:srgbClr val="FF0000"/>
            </a:solidFill>
            <a:cs typeface="B Nazanin" pitchFamily="2" charset="-78"/>
          </a:endParaRPr>
        </a:p>
      </dsp:txBody>
      <dsp:txXfrm>
        <a:off x="-2050630" y="2563929"/>
        <a:ext cx="4725545" cy="605810"/>
      </dsp:txXfrm>
    </dsp:sp>
    <dsp:sp modelId="{7933A237-AD46-4BAF-B4AE-77094F861523}">
      <dsp:nvSpPr>
        <dsp:cNvPr id="0" name=""/>
        <dsp:cNvSpPr/>
      </dsp:nvSpPr>
      <dsp:spPr>
        <a:xfrm>
          <a:off x="1012459" y="1603313"/>
          <a:ext cx="8227753" cy="7728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i="0" kern="1200" dirty="0" smtClean="0">
              <a:solidFill>
                <a:schemeClr val="bg1"/>
              </a:solidFill>
              <a:cs typeface="B Nazanin" pitchFamily="2" charset="-78"/>
            </a:rPr>
            <a:t>در هنگام اتصال فاز به سیمارت، فیوز مربوط به آن فاز عمل کرده و قطع می‌گردد.</a:t>
          </a:r>
          <a:endParaRPr lang="en-US" sz="2000" b="1" kern="1200" dirty="0">
            <a:solidFill>
              <a:schemeClr val="bg1"/>
            </a:solidFill>
            <a:cs typeface="B Nazanin" pitchFamily="2" charset="-78"/>
          </a:endParaRPr>
        </a:p>
      </dsp:txBody>
      <dsp:txXfrm>
        <a:off x="1012459" y="1603313"/>
        <a:ext cx="8227753" cy="772850"/>
      </dsp:txXfrm>
    </dsp:sp>
    <dsp:sp modelId="{9D162F49-94CA-459A-8D9B-B1579B09199F}">
      <dsp:nvSpPr>
        <dsp:cNvPr id="0" name=""/>
        <dsp:cNvSpPr/>
      </dsp:nvSpPr>
      <dsp:spPr>
        <a:xfrm>
          <a:off x="1012459" y="2527616"/>
          <a:ext cx="8201742" cy="7262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i="0" kern="1200" dirty="0" smtClean="0">
              <a:solidFill>
                <a:schemeClr val="bg1"/>
              </a:solidFill>
              <a:cs typeface="B Nazanin" pitchFamily="2" charset="-78"/>
            </a:rPr>
            <a:t>در هنگام اتصال نولبه سیم ارت یا برق‌گرفتگی، فیوز محافظ جان، ۳۰ میلی‌آمپر نشتی جریان به بالا را قطع می‌کند و باعث قطع کامل جریان فاز و نول می‌شود.</a:t>
          </a:r>
          <a:endParaRPr lang="en-US" sz="2000" b="1" kern="1200" dirty="0">
            <a:solidFill>
              <a:schemeClr val="bg1"/>
            </a:solidFill>
            <a:cs typeface="B Nazanin" pitchFamily="2" charset="-78"/>
          </a:endParaRPr>
        </a:p>
      </dsp:txBody>
      <dsp:txXfrm>
        <a:off x="1012459" y="2527616"/>
        <a:ext cx="8201742" cy="726221"/>
      </dsp:txXfrm>
    </dsp:sp>
    <dsp:sp modelId="{70D7187E-1BD3-4CCC-A5E8-91D9D770A855}">
      <dsp:nvSpPr>
        <dsp:cNvPr id="0" name=""/>
        <dsp:cNvSpPr/>
      </dsp:nvSpPr>
      <dsp:spPr>
        <a:xfrm>
          <a:off x="1018301" y="3451338"/>
          <a:ext cx="8129831" cy="72506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a-IR" sz="2000" b="1" i="0" kern="1200" dirty="0" smtClean="0">
              <a:solidFill>
                <a:schemeClr val="bg1"/>
              </a:solidFill>
              <a:cs typeface="B Nazanin" pitchFamily="2" charset="-78"/>
            </a:rPr>
            <a:t>الکتریسیته ساکن نیز توسط سیستم ارت به زمین منتقل می‌گردد.</a:t>
          </a:r>
          <a:endParaRPr lang="en-US" sz="2000" b="1" kern="1200" dirty="0">
            <a:solidFill>
              <a:schemeClr val="bg1"/>
            </a:solidFill>
            <a:cs typeface="B Nazanin" pitchFamily="2" charset="-78"/>
          </a:endParaRPr>
        </a:p>
      </dsp:txBody>
      <dsp:txXfrm>
        <a:off x="1018301" y="3451338"/>
        <a:ext cx="8129831" cy="7250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DD77D-DA53-4448-BF7E-075FBE2BA3CB}" type="datetimeFigureOut">
              <a:rPr lang="en-US" smtClean="0"/>
              <a:pPr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F5264-12DC-43B5-AA50-D12792F0F0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24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21989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12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13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5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6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8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noFill/>
        </p:spPr>
        <p:txBody>
          <a:bodyPr/>
          <a:lstStyle/>
          <a:p>
            <a:fld id="{425A938B-CBC5-4F80-B872-9990892FEE2E}" type="datetime8">
              <a:rPr lang="en-US" sz="1200" smtClean="0">
                <a:latin typeface="Times New Roman" pitchFamily="18" charset="0"/>
              </a:rPr>
              <a:pPr/>
              <a:t>3/18/2019 2:00 AM</a:t>
            </a:fld>
            <a:endParaRPr lang="en-US" sz="1200" smtClean="0">
              <a:latin typeface="Times New Roman" pitchFamily="18" charset="0"/>
            </a:endParaRPr>
          </a:p>
        </p:txBody>
      </p:sp>
      <p:sp>
        <p:nvSpPr>
          <p:cNvPr id="15363" name="Rectangle 6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0" y="8685213"/>
            <a:ext cx="567531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r>
              <a:rPr lang="en-US" sz="800">
                <a:effectLst/>
                <a:latin typeface="Arial" charset="0"/>
                <a:cs typeface="Arial" charset="0"/>
              </a:rPr>
              <a:t>© 2006 Microsoft Corporation. All rights reserved.</a:t>
            </a:r>
          </a:p>
          <a:p>
            <a:pPr eaLnBrk="0" hangingPunct="0"/>
            <a:r>
              <a:rPr lang="en-US" sz="800">
                <a:effectLst/>
                <a:latin typeface="Arial" charset="0"/>
                <a:cs typeface="Arial" charset="0"/>
              </a:rPr>
              <a:t>This presentation is for informational purposes only. Microsoft makes no warranties, express or implied, in this summary.</a:t>
            </a:r>
            <a:endParaRPr lang="en-US" sz="1200"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5762625" y="8685213"/>
            <a:ext cx="1093788" cy="457200"/>
          </a:xfrm>
          <a:noFill/>
        </p:spPr>
        <p:txBody>
          <a:bodyPr/>
          <a:lstStyle/>
          <a:p>
            <a:fld id="{1F76D522-BB5C-4A5C-B335-BA0C4D677EE4}" type="slidenum">
              <a:rPr lang="en-US">
                <a:latin typeface="Times New Roman" pitchFamily="18" charset="0"/>
              </a:rPr>
              <a:pPr/>
              <a:t>11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5365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15366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15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905000"/>
            <a:ext cx="10363200" cy="75713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1"/>
            <a:ext cx="8534400" cy="535531"/>
          </a:xfrm>
        </p:spPr>
        <p:txBody>
          <a:bodyPr/>
          <a:lstStyle>
            <a:lvl1pPr marL="0" indent="0">
              <a:buFont typeface="Wingdings" pitchFamily="2" charset="2"/>
              <a:buNone/>
              <a:defRPr smtClean="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998006"/>
            <a:ext cx="7315200" cy="3693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53553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286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20994" y="1414463"/>
            <a:ext cx="6758773" cy="2214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00709" y="304800"/>
            <a:ext cx="2179058" cy="3324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7264" y="304800"/>
            <a:ext cx="3213187" cy="3324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8951" y="304800"/>
            <a:ext cx="11190816" cy="7508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414463"/>
            <a:ext cx="5490633" cy="2677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89134" y="1414463"/>
            <a:ext cx="5490633" cy="2677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89134" y="2597151"/>
            <a:ext cx="5490633" cy="26776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dpi="0" rotWithShape="0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613" y="1045798"/>
            <a:ext cx="8940800" cy="75713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336800" y="3657601"/>
            <a:ext cx="88392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1320800" y="1905000"/>
            <a:ext cx="9550400" cy="1421928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blipFill dpi="0" rotWithShape="0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4613" y="1045798"/>
            <a:ext cx="8940800" cy="75713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336800" y="3657601"/>
            <a:ext cx="8839200" cy="646331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lang="en-U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1" hasCustomPrompt="1"/>
          </p:nvPr>
        </p:nvSpPr>
        <p:spPr>
          <a:xfrm>
            <a:off x="1320800" y="1905000"/>
            <a:ext cx="9550400" cy="1421928"/>
          </a:xfrm>
        </p:spPr>
        <p:txBody>
          <a:bodyPr/>
          <a:lstStyle>
            <a:lvl1pPr>
              <a:buFont typeface="Arial" pitchFamily="34" charset="0"/>
              <a:buNone/>
              <a:defRPr sz="9600"/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6084" y="1980460"/>
            <a:ext cx="10363200" cy="75713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5134" y="4646614"/>
            <a:ext cx="10481733" cy="585787"/>
          </a:xfrm>
        </p:spPr>
        <p:txBody>
          <a:bodyPr anchor="ctr"/>
          <a:lstStyle>
            <a:lvl1pPr marL="0" indent="0">
              <a:buFont typeface="Wingdings" pitchFamily="2" charset="2"/>
              <a:buNone/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64633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37568"/>
            <a:ext cx="10363200" cy="36933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1" y="1414463"/>
            <a:ext cx="5490633" cy="19574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9134" y="1414463"/>
            <a:ext cx="5490633" cy="19574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75713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0143"/>
            <a:ext cx="5386917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171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50143"/>
            <a:ext cx="5389033" cy="4247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17173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65768"/>
            <a:ext cx="4011084" cy="36933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23445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286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8951" y="304800"/>
            <a:ext cx="11190816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 Slide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414463"/>
            <a:ext cx="11184467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61" r:id="rId1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2pPr>
      <a:lvl3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3pPr>
      <a:lvl4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4pPr>
      <a:lvl5pPr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5pPr>
      <a:lvl6pPr marL="4572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6pPr>
      <a:lvl7pPr marL="9144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7pPr>
      <a:lvl8pPr marL="13716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8pPr>
      <a:lvl9pPr marL="18288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defRPr sz="4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erkeley Old ITC" pitchFamily="18" charset="0"/>
        </a:defRPr>
      </a:lvl9pPr>
    </p:titleStyle>
    <p:bodyStyle>
      <a:lvl1pPr marL="460375" indent="-4603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8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8838" indent="-3968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254125" indent="-393700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97025" indent="-34131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882775" indent="-284163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701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0273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845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941763" indent="-34607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Blip>
          <a:blip r:embed="rId19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 bwMode="auto">
          <a:xfrm>
            <a:off x="622821" y="859149"/>
            <a:ext cx="7129363" cy="1081619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45720" indent="0" algn="ctr">
              <a:buNone/>
            </a:pPr>
            <a:r>
              <a:rPr lang="fa-IR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عنوان </a:t>
            </a:r>
            <a:r>
              <a:rPr lang="fa-I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: </a:t>
            </a:r>
            <a:r>
              <a:rPr lang="fa-I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آشنایی با </a:t>
            </a:r>
            <a:r>
              <a:rPr lang="fa-IR" sz="2800" b="1" dirty="0" smtClean="0">
                <a:solidFill>
                  <a:schemeClr val="bg1"/>
                </a:solidFill>
                <a:cs typeface="B Nazanin" pitchFamily="2" charset="-78"/>
              </a:rPr>
              <a:t>چاه ارت، الزامات آتش نشانی در ساختمان، </a:t>
            </a:r>
          </a:p>
          <a:p>
            <a:pPr marL="45720" indent="0" algn="ctr">
              <a:buNone/>
            </a:pPr>
            <a:r>
              <a:rPr lang="fa-IR" sz="2800" b="1" dirty="0" smtClean="0">
                <a:solidFill>
                  <a:schemeClr val="bg1"/>
                </a:solidFill>
                <a:cs typeface="B Nazanin" pitchFamily="2" charset="-78"/>
              </a:rPr>
              <a:t>رایزرهای خشک و اداکتور</a:t>
            </a:r>
            <a:endParaRPr lang="en-US" sz="2800" b="1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446" y="1375965"/>
            <a:ext cx="3933000" cy="38122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Bevel 1"/>
          <p:cNvSpPr/>
          <p:nvPr/>
        </p:nvSpPr>
        <p:spPr bwMode="auto">
          <a:xfrm>
            <a:off x="1271464" y="2924944"/>
            <a:ext cx="4968552" cy="1042416"/>
          </a:xfrm>
          <a:prstGeom prst="bevel">
            <a:avLst/>
          </a:prstGeom>
          <a:gradFill flip="none" rotWithShape="1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استاد: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</p:txBody>
      </p:sp>
      <p:sp>
        <p:nvSpPr>
          <p:cNvPr id="6" name="Bevel 5"/>
          <p:cNvSpPr/>
          <p:nvPr/>
        </p:nvSpPr>
        <p:spPr bwMode="auto">
          <a:xfrm>
            <a:off x="1271464" y="4437112"/>
            <a:ext cx="4968552" cy="1042416"/>
          </a:xfrm>
          <a:prstGeom prst="bevel">
            <a:avLst/>
          </a:prstGeom>
          <a:gradFill flip="none" rotWithShape="1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دانشجو: 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16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Flowchart: Predefined Process 5"/>
          <p:cNvSpPr/>
          <p:nvPr/>
        </p:nvSpPr>
        <p:spPr bwMode="auto">
          <a:xfrm>
            <a:off x="1368613" y="512442"/>
            <a:ext cx="9869754" cy="840128"/>
          </a:xfrm>
          <a:prstGeom prst="flowChartPredefinedProcess">
            <a:avLst/>
          </a:prstGeom>
          <a:solidFill>
            <a:srgbClr val="FFC000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fa-IR" sz="2400" b="1" dirty="0">
                <a:solidFill>
                  <a:srgbClr val="FF0000"/>
                </a:solidFill>
                <a:cs typeface="B Nazanin" pitchFamily="2" charset="-78"/>
              </a:rPr>
              <a:t>2- ضوابط مربوط به ارتفاع ساختمان (تعداد طبقات روي پيلوت) </a:t>
            </a:r>
            <a:endParaRPr lang="fa-IR" sz="2400" b="1" dirty="0" smtClean="0">
              <a:solidFill>
                <a:srgbClr val="FF0000"/>
              </a:solidFill>
              <a:cs typeface="B Nazanin" pitchFamily="2" charset="-78"/>
            </a:endParaRPr>
          </a:p>
          <a:p>
            <a:pPr algn="ctr" rtl="1"/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و </a:t>
            </a:r>
            <a:r>
              <a:rPr lang="fa-IR" sz="2400" b="1" dirty="0">
                <a:solidFill>
                  <a:srgbClr val="FF0000"/>
                </a:solidFill>
                <a:cs typeface="B Nazanin" pitchFamily="2" charset="-78"/>
              </a:rPr>
              <a:t>عرض ترافيکي گذرهاي اطراف 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پلاک</a:t>
            </a:r>
            <a:endParaRPr lang="fa-IR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947747"/>
              </p:ext>
            </p:extLst>
          </p:nvPr>
        </p:nvGraphicFramePr>
        <p:xfrm>
          <a:off x="1368613" y="1988840"/>
          <a:ext cx="9869754" cy="351361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232938"/>
                <a:gridCol w="4856645"/>
                <a:gridCol w="3780171"/>
              </a:tblGrid>
              <a:tr h="316366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رديف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6494" marR="56494" marT="56494" marB="56494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عرض ترافيکي گذر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حداکثر ارتفاع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  <a:tr h="271171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  <a:cs typeface="B Nazanin" pitchFamily="2" charset="-78"/>
                        </a:rPr>
                        <a:t>-</a:t>
                      </a: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1</a:t>
                      </a:r>
                      <a:endParaRPr lang="en-US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کمتر از 6 متر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دو طبقه روي پيلوت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  <a:tr h="271171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  <a:cs typeface="B Nazanin" pitchFamily="2" charset="-78"/>
                        </a:rPr>
                        <a:t>-</a:t>
                      </a: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endParaRPr lang="en-US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6 متر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سه طبقه روي پيلوت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  <a:tr h="271171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  <a:cs typeface="B Nazanin" pitchFamily="2" charset="-78"/>
                        </a:rPr>
                        <a:t>-</a:t>
                      </a: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3</a:t>
                      </a:r>
                      <a:endParaRPr lang="en-US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8 متري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چهار طبقه روي پيلوت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  <a:tr h="271171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  <a:cs typeface="B Nazanin" pitchFamily="2" charset="-78"/>
                        </a:rPr>
                        <a:t>-</a:t>
                      </a: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4</a:t>
                      </a:r>
                      <a:endParaRPr lang="en-US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10 متر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پنج طبقه روي پيلوت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  <a:tr h="271171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  <a:cs typeface="B Nazanin" pitchFamily="2" charset="-78"/>
                        </a:rPr>
                        <a:t>-</a:t>
                      </a: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5</a:t>
                      </a:r>
                      <a:endParaRPr lang="en-US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12 متر لغايت 22 (بن بست)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شش طبقه روي پيلت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  <a:tr h="271171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  <a:cs typeface="B Nazanin" pitchFamily="2" charset="-78"/>
                        </a:rPr>
                        <a:t>-</a:t>
                      </a: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6</a:t>
                      </a:r>
                      <a:endParaRPr lang="en-US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12 متر و بيشتر (بن باز)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محدوديت ندارد</a:t>
                      </a:r>
                      <a:endParaRPr lang="fa-IR" sz="2400" b="1" dirty="0">
                        <a:effectLst/>
                        <a:latin typeface="BYekan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  <a:tr h="271171"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2</a:t>
                      </a:r>
                      <a:r>
                        <a:rPr lang="en-US" sz="2400" b="1" dirty="0" smtClean="0">
                          <a:effectLst/>
                          <a:cs typeface="B Nazanin" pitchFamily="2" charset="-78"/>
                        </a:rPr>
                        <a:t>-</a:t>
                      </a:r>
                      <a:r>
                        <a:rPr lang="fa-IR" sz="2400" b="1" dirty="0" smtClean="0">
                          <a:effectLst/>
                          <a:cs typeface="B Nazanin" pitchFamily="2" charset="-78"/>
                        </a:rPr>
                        <a:t>7</a:t>
                      </a:r>
                      <a:endParaRPr lang="en-US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>
                          <a:effectLst/>
                          <a:cs typeface="B Nazanin" pitchFamily="2" charset="-78"/>
                        </a:rPr>
                        <a:t>22متر و بيشتر (بن بست)</a:t>
                      </a:r>
                      <a:endParaRPr lang="fa-IR" sz="2400" b="1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a-IR" sz="2400" b="1" dirty="0">
                          <a:effectLst/>
                          <a:cs typeface="B Nazanin" pitchFamily="2" charset="-78"/>
                        </a:rPr>
                        <a:t>محدوديت ندارد</a:t>
                      </a:r>
                      <a:endParaRPr lang="fa-IR" sz="2400" b="1" dirty="0">
                        <a:effectLst/>
                        <a:latin typeface="Lato"/>
                        <a:cs typeface="B Nazanin" pitchFamily="2" charset="-78"/>
                      </a:endParaRPr>
                    </a:p>
                  </a:txBody>
                  <a:tcPr marL="50845" marR="50845" marT="33896" marB="33896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Bevel 5"/>
          <p:cNvSpPr/>
          <p:nvPr/>
        </p:nvSpPr>
        <p:spPr bwMode="auto">
          <a:xfrm>
            <a:off x="5789038" y="2397639"/>
            <a:ext cx="1944216" cy="1042416"/>
          </a:xfrm>
          <a:prstGeom prst="bevel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بخش سوم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31504" y="2564904"/>
            <a:ext cx="387638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000" dirty="0">
                <a:solidFill>
                  <a:srgbClr val="FF0000"/>
                </a:solidFill>
                <a:cs typeface="B Nazanin" pitchFamily="2" charset="-78"/>
              </a:rPr>
              <a:t>رایزر خشک آتش نشانی</a:t>
            </a:r>
          </a:p>
        </p:txBody>
      </p: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28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3" name="Wave 2"/>
          <p:cNvSpPr/>
          <p:nvPr/>
        </p:nvSpPr>
        <p:spPr bwMode="auto">
          <a:xfrm>
            <a:off x="5806194" y="535666"/>
            <a:ext cx="5559152" cy="914400"/>
          </a:xfrm>
          <a:prstGeom prst="wave">
            <a:avLst/>
          </a:prstGeom>
          <a:solidFill>
            <a:srgbClr val="FFC000"/>
          </a:solidFill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800" b="1" dirty="0">
                <a:solidFill>
                  <a:srgbClr val="FF0000"/>
                </a:solidFill>
                <a:cs typeface="B Nazanin" pitchFamily="2" charset="-78"/>
              </a:rPr>
              <a:t>سیستم های آبرسانی آتش نشانی در ساختمان </a:t>
            </a:r>
          </a:p>
        </p:txBody>
      </p:sp>
      <p:sp>
        <p:nvSpPr>
          <p:cNvPr id="4" name="Rectangle 3"/>
          <p:cNvSpPr/>
          <p:nvPr/>
        </p:nvSpPr>
        <p:spPr>
          <a:xfrm>
            <a:off x="677046" y="1456543"/>
            <a:ext cx="1070794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>
                <a:cs typeface="B Nazanin" pitchFamily="2" charset="-78"/>
              </a:rPr>
              <a:t>سیستم های آتش نشانی به دو دسته تقسیم می شوند که این سیستم ها عبارتند از</a:t>
            </a:r>
            <a:r>
              <a:rPr lang="fa-IR" sz="2400" dirty="0" smtClean="0">
                <a:cs typeface="B Nazanin" pitchFamily="2" charset="-78"/>
              </a:rPr>
              <a:t>:</a:t>
            </a:r>
          </a:p>
          <a:p>
            <a:pPr algn="just" rtl="1"/>
            <a:r>
              <a:rPr lang="fa-IR" sz="2400" dirty="0">
                <a:cs typeface="B Nazanin" pitchFamily="2" charset="-78"/>
              </a:rPr>
              <a:t/>
            </a:r>
            <a:br>
              <a:rPr lang="fa-IR" sz="2400" dirty="0">
                <a:cs typeface="B Nazanin" pitchFamily="2" charset="-78"/>
              </a:rPr>
            </a:br>
            <a:r>
              <a:rPr lang="fa-IR" sz="2400" dirty="0">
                <a:cs typeface="B Nazanin" pitchFamily="2" charset="-78"/>
              </a:rPr>
              <a:t>سیستم آب رسانی تر در این سیستم همیشه آب موجود بوده و به محض نیاز به استفاده می توانند شیر مربوطه  را باز کنند و از آن برای خاموش کردن آتش استفاده کنند. در این سیستم از رایزر تر استفاده شده است.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5" name="Flowchart: Predefined Process 4"/>
          <p:cNvSpPr/>
          <p:nvPr/>
        </p:nvSpPr>
        <p:spPr bwMode="auto">
          <a:xfrm>
            <a:off x="8760392" y="3501008"/>
            <a:ext cx="2695680" cy="612648"/>
          </a:xfrm>
          <a:prstGeom prst="flowChartPredefinedProcess">
            <a:avLst/>
          </a:prstGeom>
          <a:solidFill>
            <a:srgbClr val="FFC0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400" b="1" dirty="0">
                <a:solidFill>
                  <a:srgbClr val="FF0000"/>
                </a:solidFill>
              </a:rPr>
              <a:t>رایزر تر چیست</a:t>
            </a:r>
            <a:r>
              <a:rPr lang="fa-IR" sz="2400" b="1" dirty="0" smtClean="0">
                <a:solidFill>
                  <a:srgbClr val="FF0000"/>
                </a:solidFill>
              </a:rPr>
              <a:t>؟</a:t>
            </a:r>
            <a:endParaRPr lang="fa-IR" sz="2400" b="1" dirty="0">
              <a:solidFill>
                <a:srgbClr val="FF0000"/>
              </a:solidFill>
            </a:endParaRPr>
          </a:p>
        </p:txBody>
      </p:sp>
      <p:cxnSp>
        <p:nvCxnSpPr>
          <p:cNvPr id="7" name="Curved Connector 6"/>
          <p:cNvCxnSpPr/>
          <p:nvPr/>
        </p:nvCxnSpPr>
        <p:spPr bwMode="auto">
          <a:xfrm rot="10800000">
            <a:off x="7896200" y="3825044"/>
            <a:ext cx="864192" cy="108012"/>
          </a:xfrm>
          <a:prstGeom prst="curvedConnector3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Rectangle 7"/>
          <p:cNvSpPr/>
          <p:nvPr/>
        </p:nvSpPr>
        <p:spPr>
          <a:xfrm>
            <a:off x="407368" y="3409545"/>
            <a:ext cx="73448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400" dirty="0">
                <a:cs typeface="B Nazanin" pitchFamily="2" charset="-78"/>
              </a:rPr>
              <a:t>رایزر تر یک لوله عمودی شکل است که از بالا تا پایین ساختمان ادامه پیدا کرده و همیشه پر آب است</a:t>
            </a:r>
            <a:r>
              <a:rPr lang="fa-IR" sz="2400" dirty="0" smtClean="0">
                <a:cs typeface="B Nazanin" pitchFamily="2" charset="-78"/>
              </a:rPr>
              <a:t>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14" name="Flowchart: Predefined Process 13"/>
          <p:cNvSpPr/>
          <p:nvPr/>
        </p:nvSpPr>
        <p:spPr bwMode="auto">
          <a:xfrm>
            <a:off x="6022574" y="4675581"/>
            <a:ext cx="5433498" cy="612648"/>
          </a:xfrm>
          <a:prstGeom prst="flowChartPredefinedProcess">
            <a:avLst/>
          </a:prstGeom>
          <a:solidFill>
            <a:srgbClr val="FFC000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fa-IR" sz="2400" b="1" dirty="0">
                <a:solidFill>
                  <a:srgbClr val="FF0000"/>
                </a:solidFill>
              </a:rPr>
              <a:t>سیستم خشک در اطفا حریق ساختمان</a:t>
            </a:r>
          </a:p>
        </p:txBody>
      </p:sp>
      <p:sp>
        <p:nvSpPr>
          <p:cNvPr id="9" name="Rectangle 8"/>
          <p:cNvSpPr/>
          <p:nvPr/>
        </p:nvSpPr>
        <p:spPr>
          <a:xfrm>
            <a:off x="1055440" y="5620562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>
                <a:cs typeface="B Nazanin" pitchFamily="2" charset="-78"/>
              </a:rPr>
              <a:t>سیستم خشک همیشه به صورت خشک است و در زمان وقوع حادثه و نیاز آب از ماشین های آتش نشانی به  آن پمپاژمی شود</a:t>
            </a:r>
            <a:r>
              <a:rPr lang="fa-IR" sz="2400" dirty="0" smtClean="0">
                <a:cs typeface="B Nazanin" pitchFamily="2" charset="-78"/>
              </a:rPr>
              <a:t>.</a:t>
            </a:r>
            <a:endParaRPr lang="en-US" sz="2400" dirty="0">
              <a:cs typeface="B Nazanin" pitchFamily="2" charset="-78"/>
            </a:endParaRPr>
          </a:p>
        </p:txBody>
      </p:sp>
      <p:cxnSp>
        <p:nvCxnSpPr>
          <p:cNvPr id="12" name="Curved Connector 11"/>
          <p:cNvCxnSpPr>
            <a:stCxn id="14" idx="2"/>
          </p:cNvCxnSpPr>
          <p:nvPr/>
        </p:nvCxnSpPr>
        <p:spPr bwMode="auto">
          <a:xfrm rot="5400000">
            <a:off x="8494304" y="5379696"/>
            <a:ext cx="336486" cy="153553"/>
          </a:xfrm>
          <a:prstGeom prst="curvedConnector3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t="-34000" b="-3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Bevel 5"/>
          <p:cNvSpPr/>
          <p:nvPr/>
        </p:nvSpPr>
        <p:spPr bwMode="auto">
          <a:xfrm>
            <a:off x="7733254" y="1268760"/>
            <a:ext cx="1944216" cy="1042416"/>
          </a:xfrm>
          <a:prstGeom prst="bevel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بخش چهارم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79776" y="1440022"/>
            <a:ext cx="327365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4400" b="1" dirty="0" smtClean="0">
                <a:solidFill>
                  <a:srgbClr val="FF0000"/>
                </a:solidFill>
                <a:cs typeface="B Nazanin" pitchFamily="2" charset="-78"/>
              </a:rPr>
              <a:t>اداکتورهای مایع</a:t>
            </a:r>
            <a:endParaRPr lang="fa-IR" sz="44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34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" name="Curved Up Ribbon 1"/>
          <p:cNvSpPr/>
          <p:nvPr/>
        </p:nvSpPr>
        <p:spPr bwMode="auto">
          <a:xfrm>
            <a:off x="3020197" y="332656"/>
            <a:ext cx="6264696" cy="1080120"/>
          </a:xfrm>
          <a:prstGeom prst="ellipseRibbon2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>
                <a:solidFill>
                  <a:srgbClr val="FF0000"/>
                </a:solidFill>
                <a:cs typeface="B Nazanin" pitchFamily="2" charset="-78"/>
              </a:rPr>
              <a:t> اداکتورها</a:t>
            </a:r>
            <a:endParaRPr kumimoji="0" lang="en-US" sz="4000" b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79776" y="1944954"/>
            <a:ext cx="749349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rtl="1">
              <a:buFont typeface="Wingdings" pitchFamily="2" charset="2"/>
              <a:buChar char="q"/>
            </a:pPr>
            <a:r>
              <a:rPr lang="fa-IR" sz="2400" dirty="0"/>
              <a:t>اجکتور مایع با جت مایع یا اداکتورها به منظور پمپاژ و اختلاط مایعات ویا برای جابجایی بعضی از مواد جامد طراحی </a:t>
            </a:r>
            <a:r>
              <a:rPr lang="fa-IR" sz="2400" dirty="0" smtClean="0"/>
              <a:t>میشوند.</a:t>
            </a:r>
          </a:p>
          <a:p>
            <a:pPr marL="342900" indent="-342900" algn="just" rtl="1">
              <a:buFont typeface="Wingdings" pitchFamily="2" charset="2"/>
              <a:buChar char="q"/>
            </a:pPr>
            <a:endParaRPr lang="fa-IR" sz="2400" dirty="0" smtClean="0"/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fa-IR" sz="2400" dirty="0" smtClean="0"/>
              <a:t> </a:t>
            </a:r>
            <a:r>
              <a:rPr lang="fa-IR" sz="2400" dirty="0"/>
              <a:t>در عمل مایع تحت فشار از میان نازل فشار وارد اداکتور گشته و جت با سرعت بالا را ایجاد </a:t>
            </a:r>
            <a:r>
              <a:rPr lang="fa-IR" sz="2400" dirty="0" smtClean="0"/>
              <a:t>مینماید.</a:t>
            </a:r>
          </a:p>
          <a:p>
            <a:pPr marL="342900" indent="-342900" algn="just" rtl="1">
              <a:buFont typeface="Wingdings" pitchFamily="2" charset="2"/>
              <a:buChar char="q"/>
            </a:pPr>
            <a:endParaRPr lang="fa-IR" sz="2400" dirty="0" smtClean="0"/>
          </a:p>
          <a:p>
            <a:pPr marL="342900" indent="-342900" algn="just" rtl="1">
              <a:buFont typeface="Wingdings" pitchFamily="2" charset="2"/>
              <a:buChar char="q"/>
            </a:pPr>
            <a:r>
              <a:rPr lang="fa-IR" sz="2400" dirty="0" smtClean="0"/>
              <a:t> </a:t>
            </a:r>
            <a:r>
              <a:rPr lang="fa-IR" sz="2400" dirty="0"/>
              <a:t>این جت در عمل باعث ایجاد خلاء شده و این امر مایعی که قراراست مکش شود را  به داخل بدنه اداکتور می </a:t>
            </a:r>
            <a:r>
              <a:rPr lang="fa-IR" sz="2400" dirty="0" smtClean="0"/>
              <a:t>کشد. </a:t>
            </a:r>
            <a:r>
              <a:rPr lang="fa-IR" sz="2400" dirty="0"/>
              <a:t>هر دو مایع در قسمت گلویی اداکتور به طور کامل با هم مخلوط گشته و با فشار پشت </a:t>
            </a:r>
            <a:r>
              <a:rPr lang="en-US" sz="2400" dirty="0"/>
              <a:t>back pressure </a:t>
            </a:r>
            <a:r>
              <a:rPr lang="fa-IR" sz="2400" dirty="0" smtClean="0"/>
              <a:t> از </a:t>
            </a:r>
            <a:r>
              <a:rPr lang="fa-IR" sz="2400" dirty="0"/>
              <a:t>اداکتور دشارژ </a:t>
            </a:r>
            <a:r>
              <a:rPr lang="fa-IR" sz="2400" dirty="0" smtClean="0"/>
              <a:t>میگردد.</a:t>
            </a:r>
          </a:p>
        </p:txBody>
      </p:sp>
      <p:pic>
        <p:nvPicPr>
          <p:cNvPr id="25602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1934929"/>
            <a:ext cx="3096344" cy="379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37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490507"/>
              </p:ext>
            </p:extLst>
          </p:nvPr>
        </p:nvGraphicFramePr>
        <p:xfrm>
          <a:off x="907434" y="548680"/>
          <a:ext cx="10593824" cy="2468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593824"/>
              </a:tblGrid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کنترل خودکار :</a:t>
                      </a:r>
                      <a:r>
                        <a:rPr lang="fa-IR" sz="2400" b="1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 </a:t>
                      </a:r>
                      <a:r>
                        <a:rPr lang="fa-IR" sz="2400" b="0" i="0" kern="1200" dirty="0" smtClean="0">
                          <a:solidFill>
                            <a:schemeClr val="bg2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واحدها بوسیله اسپیندلقابل تنظیم یا شیر اسنپ و یا مکانیزم شناور میتواند به صورت خودکار کنترل شوند </a:t>
                      </a:r>
                    </a:p>
                  </a:txBody>
                  <a:tcP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انجام وظیفه دو گانه :</a:t>
                      </a:r>
                      <a:r>
                        <a:rPr lang="fa-IR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 </a:t>
                      </a:r>
                      <a:r>
                        <a:rPr lang="fa-I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اداکتورها مایع محرک و مکش شده را مخلوط میکند ضمن اینکه عمل پمپاژ را نیز انجام میدهد. 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 rtl="1"/>
                      <a:r>
                        <a:rPr lang="fa-IR" sz="2400" b="1" i="0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نصب آسان :</a:t>
                      </a:r>
                      <a:r>
                        <a:rPr lang="fa-IR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 </a:t>
                      </a:r>
                      <a:r>
                        <a:rPr lang="fa-IR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B Nazanin" pitchFamily="2" charset="-78"/>
                        </a:rPr>
                        <a:t>اتصالات میتوانند ملزومات پیایپنگ را برآورده نمایند . فضار مورد نیاز کم ، وزن کم حتی امکان ساپورت زنی آنها همراه با پاپینگ را نیز فراهم میسازند.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530" name="Picture 2" descr="Image result for â«Ø§Ø¬Ú©ØªÙØ± ÙØ§ÛØ¹â¬â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9616" y="3356992"/>
            <a:ext cx="6768752" cy="2929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75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40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57401" y="857619"/>
            <a:ext cx="10857177" cy="44012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just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Yekan"/>
                <a:cs typeface="B Nazanin" pitchFamily="2" charset="-78"/>
              </a:rPr>
              <a:t>مواد غذایی و صنایع شیمیایی 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Yekan"/>
              <a:cs typeface="B Nazanin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پمپاژ و اختلاط مایعات متنوع </a:t>
            </a: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BYekan"/>
              <a:cs typeface="B Nazanin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 </a:t>
            </a:r>
          </a:p>
          <a:p>
            <a:pPr marL="514350" marR="0" lvl="0" indent="-51435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fa-IR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Yekan"/>
                <a:cs typeface="B Nazanin" pitchFamily="2" charset="-78"/>
              </a:rPr>
              <a:t>گیاهان کودی مصنوعی</a:t>
            </a:r>
            <a:r>
              <a:rPr kumimoji="0" lang="fa-IR" sz="2800" b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Yekan"/>
                <a:cs typeface="B Nazanin" pitchFamily="2" charset="-78"/>
              </a:rPr>
              <a:t> 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  پمپاژ حلال کاربامیت به داخل راکتور اوره </a:t>
            </a: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 </a:t>
            </a: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BYekan"/>
              <a:cs typeface="B Nazanin" pitchFamily="2" charset="-78"/>
            </a:endParaRP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Yekan"/>
                <a:cs typeface="B Nazanin" pitchFamily="2" charset="-78"/>
              </a:rPr>
              <a:t> ایستگاه های نیروگاهی هیدروالکتریک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BYekan"/>
              <a:cs typeface="B Nazanin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تخلیه اظطراری چاله های پمپ های لجن کش</a:t>
            </a:r>
            <a:endParaRPr kumimoji="0" lang="en-US" sz="2400" b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BYekan"/>
              <a:cs typeface="B Nazanin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 </a:t>
            </a:r>
          </a:p>
          <a:p>
            <a:pPr marL="457200" marR="0" lvl="0" indent="-45720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ar-SA" sz="28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BYekan"/>
                <a:cs typeface="B Nazanin" pitchFamily="2" charset="-78"/>
              </a:rPr>
              <a:t>تبخیر کننده های آب دریا</a:t>
            </a:r>
            <a:endParaRPr kumimoji="0" lang="en-US" sz="2800" b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B Nazanin" pitchFamily="2" charset="-78"/>
            </a:endParaRPr>
          </a:p>
          <a:p>
            <a:pPr marL="0" marR="0" lvl="0" indent="0" algn="just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جابجایی آب شور دریا خروجی از واحدهای شیرین کننده آب </a:t>
            </a:r>
            <a:r>
              <a:rPr kumimoji="0" lang="fa-IR" sz="2400" b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BYekan"/>
                <a:cs typeface="B Nazanin" pitchFamily="2" charset="-78"/>
              </a:rPr>
              <a:t>دریا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Nazanin" pitchFamily="2" charset="-78"/>
            </a:endParaRPr>
          </a:p>
        </p:txBody>
      </p:sp>
      <p:pic>
        <p:nvPicPr>
          <p:cNvPr id="8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01" y="476672"/>
            <a:ext cx="4358479" cy="546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26" y="0"/>
            <a:ext cx="1220362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47528" y="5085184"/>
            <a:ext cx="8137525" cy="1200329"/>
          </a:xfrm>
          <a:prstGeom prst="rect">
            <a:avLst/>
          </a:prstGeom>
          <a:solidFill>
            <a:schemeClr val="accent2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a-IR" dirty="0">
                <a:solidFill>
                  <a:srgbClr val="FFFF00"/>
                </a:solidFill>
              </a:rPr>
              <a:t>کانال تلگرامی 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endParaRPr lang="en-US" dirty="0" smtClean="0">
              <a:solidFill>
                <a:srgbClr val="FFFF00"/>
              </a:solidFill>
            </a:endParaRPr>
          </a:p>
          <a:p>
            <a:pPr algn="ctr"/>
            <a:r>
              <a:rPr lang="fa-IR" dirty="0" smtClean="0">
                <a:solidFill>
                  <a:srgbClr val="FFFF00"/>
                </a:solidFill>
              </a:rPr>
              <a:t>بانک پاورپوینت </a:t>
            </a:r>
            <a:r>
              <a:rPr lang="fa-IR" dirty="0">
                <a:solidFill>
                  <a:srgbClr val="FFFF00"/>
                </a:solidFill>
              </a:rPr>
              <a:t>های مهندسی رشته عمران و معماری                                                                       </a:t>
            </a:r>
            <a:r>
              <a:rPr lang="en-US" dirty="0">
                <a:solidFill>
                  <a:srgbClr val="FFFF00"/>
                </a:solidFill>
              </a:rPr>
              <a:t>@</a:t>
            </a:r>
            <a:r>
              <a:rPr lang="en-US" dirty="0" err="1">
                <a:solidFill>
                  <a:srgbClr val="FFFF00"/>
                </a:solidFill>
              </a:rPr>
              <a:t>Bankpptmohandesi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855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1424" y="404664"/>
            <a:ext cx="10363200" cy="535531"/>
          </a:xfrm>
        </p:spPr>
        <p:txBody>
          <a:bodyPr/>
          <a:lstStyle/>
          <a:p>
            <a:pPr algn="ctr"/>
            <a:r>
              <a:rPr lang="fa-IR" sz="3200" dirty="0" smtClean="0">
                <a:solidFill>
                  <a:srgbClr val="FF0000"/>
                </a:solidFill>
              </a:rPr>
              <a:t>فهرست مطالب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1424" y="924375"/>
            <a:ext cx="10078144" cy="5955476"/>
          </a:xfrm>
        </p:spPr>
        <p:txBody>
          <a:bodyPr/>
          <a:lstStyle/>
          <a:p>
            <a:pPr algn="ctr"/>
            <a:r>
              <a:rPr lang="fa-IR" sz="1800" dirty="0" smtClean="0"/>
              <a:t>بخش اول» ارت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ارت چیست؟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چاه ارت چیست؟</a:t>
            </a:r>
          </a:p>
          <a:p>
            <a:pPr lvl="0" algn="ctr"/>
            <a:r>
              <a:rPr lang="fa-IR" sz="1800" dirty="0">
                <a:solidFill>
                  <a:srgbClr val="FFFF00"/>
                </a:solidFill>
                <a:cs typeface="B Nazanin" pitchFamily="2" charset="-78"/>
              </a:rPr>
              <a:t>عملکرد سیستم ارتینگ</a:t>
            </a:r>
            <a:endParaRPr lang="en-US" sz="1800" dirty="0">
              <a:solidFill>
                <a:srgbClr val="FFFF00"/>
              </a:solidFill>
              <a:cs typeface="B Nazanin" pitchFamily="2" charset="-78"/>
            </a:endParaRPr>
          </a:p>
          <a:p>
            <a:pPr algn="ctr"/>
            <a:r>
              <a:rPr lang="fa-IR" sz="1800" b="1" kern="1200" dirty="0">
                <a:solidFill>
                  <a:srgbClr val="FFFF00"/>
                </a:solidFill>
                <a:effectLst/>
                <a:cs typeface="B Nazanin" pitchFamily="2" charset="-78"/>
              </a:rPr>
              <a:t>مزایای استفاده از سیستم ارتینگ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انواع چاه ارت و نحوه احداث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موارد مهم در اجرای سیستم ارتینگ</a:t>
            </a:r>
          </a:p>
          <a:p>
            <a:pPr algn="ctr"/>
            <a:r>
              <a:rPr lang="fa-IR" sz="1800" dirty="0" smtClean="0"/>
              <a:t>بخش دوم» الزامات آتش نشانی در ساختمان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1- ضوابط مربوط به فاصله ساختمان ها از يکديگر با توجه به نوع کاربری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2- ضوابط مربوط به ارتفاع ساختمان (تعداد طبقات روي پيلوت) 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3- ضوابط مربوط به مسير و دستگاه پله اضطراري</a:t>
            </a:r>
          </a:p>
          <a:p>
            <a:pPr algn="ctr"/>
            <a:r>
              <a:rPr lang="fa-IR" sz="1800" b="1" dirty="0">
                <a:solidFill>
                  <a:srgbClr val="FFFF00"/>
                </a:solidFill>
                <a:cs typeface="B Nazanin" pitchFamily="2" charset="-78"/>
              </a:rPr>
              <a:t>4- ضوابط مربوط به آسانسور </a:t>
            </a:r>
          </a:p>
          <a:p>
            <a:pPr algn="ctr"/>
            <a:r>
              <a:rPr lang="fa-IR" sz="1800" dirty="0">
                <a:solidFill>
                  <a:srgbClr val="FFFF00"/>
                </a:solidFill>
                <a:cs typeface="B Nazanin" pitchFamily="2" charset="-78"/>
              </a:rPr>
              <a:t>5- ضوابط مربوط به رمپ پارکينگ</a:t>
            </a:r>
            <a:endParaRPr lang="fa-IR" sz="1800" b="1" dirty="0">
              <a:solidFill>
                <a:srgbClr val="FFFF00"/>
              </a:solidFill>
              <a:cs typeface="B Nazanin" pitchFamily="2" charset="-78"/>
            </a:endParaRPr>
          </a:p>
          <a:p>
            <a:pPr algn="ctr"/>
            <a:r>
              <a:rPr lang="fa-IR" sz="1800" dirty="0">
                <a:solidFill>
                  <a:srgbClr val="FFFF00"/>
                </a:solidFill>
                <a:cs typeface="B Nazanin" pitchFamily="2" charset="-78"/>
              </a:rPr>
              <a:t>6-ضوابط مربوط به موتور خانه تأسيسات</a:t>
            </a:r>
            <a:endParaRPr lang="fa-IR" sz="1800" b="1" dirty="0">
              <a:solidFill>
                <a:srgbClr val="FFFF00"/>
              </a:solidFill>
              <a:cs typeface="B Nazanin" pitchFamily="2" charset="-78"/>
            </a:endParaRPr>
          </a:p>
          <a:p>
            <a:pPr algn="ctr"/>
            <a:r>
              <a:rPr lang="fa-IR" sz="1800" dirty="0">
                <a:solidFill>
                  <a:srgbClr val="FFFF00"/>
                </a:solidFill>
                <a:cs typeface="B Nazanin" pitchFamily="2" charset="-78"/>
              </a:rPr>
              <a:t>7- ضوابط مربوط به سيستم اعلام کننده حريق</a:t>
            </a:r>
            <a:endParaRPr lang="fa-IR" sz="1800" b="1" dirty="0">
              <a:solidFill>
                <a:srgbClr val="FFFF00"/>
              </a:solidFill>
              <a:cs typeface="B Nazanin" pitchFamily="2" charset="-78"/>
            </a:endParaRPr>
          </a:p>
          <a:p>
            <a:pPr algn="ctr"/>
            <a:r>
              <a:rPr lang="fa-IR" sz="1800" dirty="0">
                <a:solidFill>
                  <a:srgbClr val="FFFF00"/>
                </a:solidFill>
                <a:cs typeface="B Nazanin" pitchFamily="2" charset="-78"/>
              </a:rPr>
              <a:t>8- دستورالعمل مربوط به نماي سنگ وشيشه</a:t>
            </a:r>
            <a:endParaRPr lang="fa-IR" sz="1800" b="1" dirty="0">
              <a:solidFill>
                <a:srgbClr val="FFFF00"/>
              </a:solidFill>
              <a:cs typeface="B Nazanin" pitchFamily="2" charset="-78"/>
            </a:endParaRPr>
          </a:p>
          <a:p>
            <a:pPr algn="ctr"/>
            <a:r>
              <a:rPr lang="fa-IR" sz="1800" dirty="0">
                <a:solidFill>
                  <a:srgbClr val="FFFF00"/>
                </a:solidFill>
                <a:cs typeface="B Nazanin" pitchFamily="2" charset="-78"/>
              </a:rPr>
              <a:t>9- دستور العمل مربوط به سيستم لوله کشي آب آتش نشاني ساختمان ها</a:t>
            </a:r>
            <a:endParaRPr lang="fa-IR" sz="1800" b="1" dirty="0">
              <a:solidFill>
                <a:srgbClr val="FFFF00"/>
              </a:solidFill>
              <a:cs typeface="B Nazanin" pitchFamily="2" charset="-78"/>
            </a:endParaRP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5005999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836713"/>
            <a:ext cx="10798224" cy="5004447"/>
          </a:xfrm>
        </p:spPr>
        <p:txBody>
          <a:bodyPr/>
          <a:lstStyle/>
          <a:p>
            <a:pPr algn="ctr"/>
            <a:r>
              <a:rPr lang="fa-IR" sz="2400" dirty="0" smtClean="0">
                <a:cs typeface="B Nazanin" pitchFamily="2" charset="-78"/>
              </a:rPr>
              <a:t>بخش سوم» رایزرهای خشک آتش نشانی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Nazanin" pitchFamily="2" charset="-78"/>
              </a:rPr>
              <a:t>سیستم های آبرسانی آتش نشانی در ساختمان 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Nazanin" pitchFamily="2" charset="-78"/>
              </a:rPr>
              <a:t>رایزر تر چیست؟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Nazanin" pitchFamily="2" charset="-78"/>
              </a:rPr>
              <a:t>سیستم خشک در اطفا حریق ساختمان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Nazanin" pitchFamily="2" charset="-78"/>
              </a:rPr>
              <a:t>رایزر خشک آتش نشانی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Nazanin" pitchFamily="2" charset="-78"/>
              </a:rPr>
              <a:t>رایزر ترکیبی</a:t>
            </a:r>
          </a:p>
          <a:p>
            <a:pPr algn="ctr"/>
            <a:r>
              <a:rPr lang="fa-IR" sz="2400" dirty="0" smtClean="0">
                <a:cs typeface="B Nazanin" pitchFamily="2" charset="-78"/>
              </a:rPr>
              <a:t>بخش چهارم» اداکتور مایع</a:t>
            </a:r>
          </a:p>
          <a:p>
            <a:pPr algn="ctr"/>
            <a:r>
              <a:rPr lang="fa-IR" sz="2400" b="1" dirty="0">
                <a:solidFill>
                  <a:srgbClr val="FF0000"/>
                </a:solidFill>
                <a:cs typeface="B Nazanin" pitchFamily="2" charset="-78"/>
              </a:rPr>
              <a:t> </a:t>
            </a:r>
            <a:r>
              <a:rPr lang="fa-IR" sz="2400" b="1" dirty="0">
                <a:solidFill>
                  <a:srgbClr val="FFFF00"/>
                </a:solidFill>
                <a:cs typeface="B Nazanin" pitchFamily="2" charset="-78"/>
              </a:rPr>
              <a:t>اداکتورها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  <a:p>
            <a:pPr algn="ctr"/>
            <a:r>
              <a:rPr lang="fa-IR" sz="2400" dirty="0" smtClean="0">
                <a:solidFill>
                  <a:srgbClr val="FFFF00"/>
                </a:solidFill>
                <a:cs typeface="B Nazanin" pitchFamily="2" charset="-78"/>
              </a:rPr>
              <a:t>مزایا</a:t>
            </a:r>
          </a:p>
          <a:p>
            <a:pPr algn="ctr"/>
            <a:r>
              <a:rPr lang="fa-IR" sz="2400" b="1" dirty="0">
                <a:solidFill>
                  <a:srgbClr val="FFFF00"/>
                </a:solidFill>
                <a:cs typeface="B Nazanin" pitchFamily="2" charset="-78"/>
              </a:rPr>
              <a:t> کاربردهای کلی اداکتورها</a:t>
            </a:r>
            <a:endParaRPr 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6261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" name="Bevel 1"/>
          <p:cNvSpPr/>
          <p:nvPr/>
        </p:nvSpPr>
        <p:spPr bwMode="auto">
          <a:xfrm>
            <a:off x="7824192" y="1412776"/>
            <a:ext cx="1944216" cy="1042416"/>
          </a:xfrm>
          <a:prstGeom prst="bevel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بخش اول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3" name="Flowchart: Predefined Process 2"/>
          <p:cNvSpPr/>
          <p:nvPr/>
        </p:nvSpPr>
        <p:spPr bwMode="auto">
          <a:xfrm>
            <a:off x="9529501" y="548680"/>
            <a:ext cx="1893477" cy="612648"/>
          </a:xfrm>
          <a:prstGeom prst="flowChartPredefinedProcess">
            <a:avLst/>
          </a:prstGeom>
          <a:solidFill>
            <a:srgbClr val="FFC000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400" b="1" dirty="0">
                <a:solidFill>
                  <a:srgbClr val="FF0000"/>
                </a:solidFill>
                <a:cs typeface="B Nazanin" pitchFamily="2" charset="-78"/>
              </a:rPr>
              <a:t>ارت چیست؟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5480" y="624171"/>
            <a:ext cx="7945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2400" dirty="0">
                <a:cs typeface="B Nazanin" pitchFamily="2" charset="-78"/>
              </a:rPr>
              <a:t>ارت </a:t>
            </a:r>
            <a:r>
              <a:rPr lang="en-US" sz="2400" dirty="0" smtClean="0">
                <a:cs typeface="B Nazanin" pitchFamily="2" charset="-78"/>
              </a:rPr>
              <a:t>earth</a:t>
            </a:r>
            <a:r>
              <a:rPr lang="en-US" sz="2400" dirty="0">
                <a:cs typeface="B Nazanin" pitchFamily="2" charset="-78"/>
              </a:rPr>
              <a:t>) </a:t>
            </a:r>
            <a:r>
              <a:rPr lang="fa-IR" sz="2400" dirty="0" smtClean="0">
                <a:cs typeface="B Nazanin" pitchFamily="2" charset="-78"/>
              </a:rPr>
              <a:t>) در </a:t>
            </a:r>
            <a:r>
              <a:rPr lang="fa-IR" sz="2400" dirty="0">
                <a:cs typeface="B Nazanin" pitchFamily="2" charset="-78"/>
              </a:rPr>
              <a:t>لغت به معنی زمین و در اصطلاح ” سیستم اتصال زمین” می‌باشد</a:t>
            </a:r>
            <a:r>
              <a:rPr lang="fa-IR" sz="2400" dirty="0" smtClean="0">
                <a:cs typeface="B Nazanin" pitchFamily="2" charset="-78"/>
              </a:rPr>
              <a:t>.</a:t>
            </a:r>
            <a:endParaRPr lang="fa-IR" sz="2400" dirty="0">
              <a:cs typeface="B Nazanin" pitchFamily="2" charset="-78"/>
            </a:endParaRPr>
          </a:p>
        </p:txBody>
      </p:sp>
      <p:sp>
        <p:nvSpPr>
          <p:cNvPr id="9" name="Flowchart: Predefined Process 8"/>
          <p:cNvSpPr/>
          <p:nvPr/>
        </p:nvSpPr>
        <p:spPr bwMode="auto">
          <a:xfrm>
            <a:off x="6999056" y="1727606"/>
            <a:ext cx="2361636" cy="612648"/>
          </a:xfrm>
          <a:prstGeom prst="flowChartPredefinedProcess">
            <a:avLst/>
          </a:prstGeom>
          <a:solidFill>
            <a:srgbClr val="FFC000"/>
          </a:solidFill>
          <a:ln w="127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a-IR" sz="2400" b="1" dirty="0">
                <a:solidFill>
                  <a:srgbClr val="FF0000"/>
                </a:solidFill>
                <a:cs typeface="B Nazanin" pitchFamily="2" charset="-78"/>
              </a:rPr>
              <a:t>چاه ارت چیست</a:t>
            </a:r>
            <a:r>
              <a:rPr lang="fa-IR" sz="2400" b="1" dirty="0" smtClean="0">
                <a:solidFill>
                  <a:srgbClr val="FF0000"/>
                </a:solidFill>
                <a:cs typeface="B Nazanin" pitchFamily="2" charset="-78"/>
              </a:rPr>
              <a:t>؟</a:t>
            </a:r>
            <a:endParaRPr lang="fa-IR" sz="2400" b="1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11824" y="2970485"/>
            <a:ext cx="68006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dirty="0">
                <a:cs typeface="B Nazanin" pitchFamily="2" charset="-78"/>
              </a:rPr>
              <a:t>چاه ارت چاله ای است که بصورت عمقی در زمین حفر کرده تا جایی که به رطوبت نسبی خاک رسیده و در داخل آن از صفحه مسی که توسط سیم مسی به صفحه جوش خورده استفاده کرده و صفحه را بصورت عمودی ( به جهت بیشترین سطح تماس با خاک ) در چاه ارت قرار داده و اطراف صفحه از مواد بنتونیت پوشانده و سیم مسی را به بیرون چاه ارت کشیده و به تابلوی تست باکس برده و از آن جا به کلیه دستگاههای الکتریکی متصل می نمائیم</a:t>
            </a:r>
            <a:r>
              <a:rPr lang="fa-IR" sz="2400" dirty="0" smtClean="0">
                <a:cs typeface="B Nazanin" pitchFamily="2" charset="-78"/>
              </a:rPr>
              <a:t>.</a:t>
            </a:r>
            <a:endParaRPr lang="en-US" sz="2400" dirty="0">
              <a:cs typeface="B Nazanin" pitchFamily="2" charset="-78"/>
            </a:endParaRPr>
          </a:p>
        </p:txBody>
      </p:sp>
      <p:cxnSp>
        <p:nvCxnSpPr>
          <p:cNvPr id="7" name="Curved Connector 6"/>
          <p:cNvCxnSpPr>
            <a:stCxn id="9" idx="2"/>
          </p:cNvCxnSpPr>
          <p:nvPr/>
        </p:nvCxnSpPr>
        <p:spPr bwMode="auto">
          <a:xfrm rot="5400000">
            <a:off x="7786824" y="2559668"/>
            <a:ext cx="612465" cy="173636"/>
          </a:xfrm>
          <a:prstGeom prst="curvedConnector3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1026" name="Picture 2" descr="Image result for â«ÚØ§Ù Ø§Ø±Øªâ¬â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0" y="1340768"/>
            <a:ext cx="3892667" cy="4570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28873275"/>
              </p:ext>
            </p:extLst>
          </p:nvPr>
        </p:nvGraphicFramePr>
        <p:xfrm>
          <a:off x="1696982" y="-171400"/>
          <a:ext cx="9249450" cy="57336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/>
          <p:cNvSpPr/>
          <p:nvPr/>
        </p:nvSpPr>
        <p:spPr>
          <a:xfrm>
            <a:off x="881179" y="5201394"/>
            <a:ext cx="10733182" cy="70788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fa-IR" sz="2000" b="1" dirty="0" smtClean="0">
                <a:solidFill>
                  <a:schemeClr val="bg1"/>
                </a:solidFill>
                <a:cs typeface="B Nazanin" pitchFamily="2" charset="-78"/>
              </a:rPr>
              <a:t>نکته: سیم </a:t>
            </a:r>
            <a:r>
              <a:rPr lang="fa-IR" sz="2000" b="1" dirty="0">
                <a:solidFill>
                  <a:schemeClr val="bg1"/>
                </a:solidFill>
                <a:cs typeface="B Nazanin" pitchFamily="2" charset="-78"/>
              </a:rPr>
              <a:t>ارت و سیم نول به‌ظاهر ازنظر اینکه بی‌برق هستند بسیار به یکدیگر شبیه هستند ولی در عمل دوسیم مستقل از هم و عملکردی متفاوت از یکدیگر دارند و هیچ‌گاه نباید به‌عنوان جایگزین یکدیگر استفاده گردند.</a:t>
            </a:r>
            <a:endParaRPr lang="en-US" sz="2000" b="1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57401" y="90867"/>
            <a:ext cx="108438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400" b="1" dirty="0">
                <a:solidFill>
                  <a:schemeClr val="bg1">
                    <a:lumMod val="40000"/>
                    <a:lumOff val="60000"/>
                  </a:schemeClr>
                </a:solidFill>
                <a:cs typeface="B Nazanin" pitchFamily="2" charset="-78"/>
              </a:rPr>
              <a:t>ج ـ مصالح مورد نياز </a:t>
            </a:r>
            <a:r>
              <a:rPr lang="fa-IR" sz="2400" b="1" dirty="0" smtClean="0">
                <a:solidFill>
                  <a:schemeClr val="bg1">
                    <a:lumMod val="40000"/>
                    <a:lumOff val="60000"/>
                  </a:schemeClr>
                </a:solidFill>
                <a:cs typeface="B Nazanin" pitchFamily="2" charset="-78"/>
              </a:rPr>
              <a:t>:</a:t>
            </a:r>
          </a:p>
          <a:p>
            <a:pPr algn="just" rtl="1"/>
            <a:r>
              <a:rPr lang="fa-IR" sz="2400" dirty="0" smtClean="0">
                <a:cs typeface="B Nazanin" pitchFamily="2" charset="-78"/>
              </a:rPr>
              <a:t>مصالح </a:t>
            </a:r>
            <a:r>
              <a:rPr lang="fa-IR" sz="2400" dirty="0">
                <a:cs typeface="B Nazanin" pitchFamily="2" charset="-78"/>
              </a:rPr>
              <a:t>مورد نياز و مشخصات آن براي اجراي چاه در جدول زير آمده است.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349203"/>
              </p:ext>
            </p:extLst>
          </p:nvPr>
        </p:nvGraphicFramePr>
        <p:xfrm>
          <a:off x="657401" y="980728"/>
          <a:ext cx="10843856" cy="403454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739938"/>
                <a:gridCol w="3655626"/>
                <a:gridCol w="5448292"/>
              </a:tblGrid>
              <a:tr h="340715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رديف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نوع جنس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توضيحات</a:t>
                      </a:r>
                    </a:p>
                  </a:txBody>
                  <a:tcPr marL="47118" marR="47118" marT="23559" marB="23559" anchor="ctr"/>
                </a:tc>
              </a:tr>
              <a:tr h="34071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cs typeface="B Nazanin" pitchFamily="2" charset="-78"/>
                        </a:rPr>
                        <a:t>1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سيم مسي نمره 50 متر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7 رشته</a:t>
                      </a:r>
                    </a:p>
                  </a:txBody>
                  <a:tcPr marL="47118" marR="47118" marT="23559" marB="23559" anchor="ctr"/>
                </a:tc>
              </a:tr>
              <a:tr h="34071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cs typeface="B Nazanin" pitchFamily="2" charset="-78"/>
                        </a:rPr>
                        <a:t>2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كابلشو نمره 50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جهت اتصال سيستم ارت به شينه داخل سايت</a:t>
                      </a:r>
                    </a:p>
                  </a:txBody>
                  <a:tcPr marL="47118" marR="47118" marT="23559" marB="23559" anchor="ctr"/>
                </a:tc>
              </a:tr>
              <a:tr h="64254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effectLst/>
                          <a:cs typeface="B Nazanin" pitchFamily="2" charset="-78"/>
                        </a:rPr>
                        <a:t>3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لوله پلي اتيلن 10 اتمسفر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براي ايجاد پوشش عايق روي سيم مسي در محوطه و محل تردد</a:t>
                      </a:r>
                    </a:p>
                  </a:txBody>
                  <a:tcPr marL="47118" marR="47118" marT="23559" marB="23559" anchor="ctr"/>
                </a:tc>
              </a:tr>
              <a:tr h="642547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cs typeface="B Nazanin" pitchFamily="2" charset="-78"/>
                        </a:rPr>
                        <a:t>4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شينه مسي به ابعاد 3*30*250 ميليمتر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براي نصب در داخل سايت و اتصال دستگاهها به آن</a:t>
                      </a:r>
                    </a:p>
                  </a:txBody>
                  <a:tcPr marL="47118" marR="47118" marT="23559" marB="23559" anchor="ctr"/>
                </a:tc>
              </a:tr>
              <a:tr h="34071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cs typeface="B Nazanin" pitchFamily="2" charset="-78"/>
                        </a:rPr>
                        <a:t>5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صفحه مسي 5.*50*50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مورد استفاده در چاه</a:t>
                      </a:r>
                    </a:p>
                  </a:txBody>
                  <a:tcPr marL="47118" marR="47118" marT="23559" marB="23559" anchor="ctr"/>
                </a:tc>
              </a:tr>
              <a:tr h="34071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cs typeface="B Nazanin" pitchFamily="2" charset="-78"/>
                        </a:rPr>
                        <a:t>6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بست سيم به صفحه مسي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به منظورمحكم كردن اتصال سيم روي صفحه مسي</a:t>
                      </a:r>
                    </a:p>
                  </a:txBody>
                  <a:tcPr marL="47118" marR="47118" marT="23559" marB="23559" anchor="ctr"/>
                </a:tc>
              </a:tr>
              <a:tr h="34071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effectLst/>
                          <a:cs typeface="B Nazanin" pitchFamily="2" charset="-78"/>
                        </a:rPr>
                        <a:t>7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>
                          <a:effectLst/>
                          <a:cs typeface="B Nazanin" pitchFamily="2" charset="-78"/>
                        </a:rPr>
                        <a:t>بنتونيت اكتيو </a:t>
                      </a:r>
                      <a:r>
                        <a:rPr lang="en-US" sz="2400">
                          <a:effectLst/>
                          <a:cs typeface="B Nazanin" pitchFamily="2" charset="-78"/>
                        </a:rPr>
                        <a:t>x </a:t>
                      </a:r>
                      <a:r>
                        <a:rPr lang="fa-IR" sz="2400">
                          <a:effectLst/>
                          <a:cs typeface="B Nazanin" pitchFamily="2" charset="-78"/>
                        </a:rPr>
                        <a:t>كيلو</a:t>
                      </a:r>
                    </a:p>
                  </a:txBody>
                  <a:tcPr marL="47118" marR="47118" marT="23559" marB="2355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2400" dirty="0">
                          <a:effectLst/>
                          <a:cs typeface="B Nazanin" pitchFamily="2" charset="-78"/>
                        </a:rPr>
                        <a:t>برای پرکردن چاه</a:t>
                      </a:r>
                    </a:p>
                  </a:txBody>
                  <a:tcPr marL="47118" marR="47118" marT="23559" marB="23559" anchor="ctr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57401" y="5229200"/>
            <a:ext cx="10843857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just" rtl="1"/>
            <a:r>
              <a:rPr lang="fa-IR" dirty="0">
                <a:solidFill>
                  <a:schemeClr val="bg1"/>
                </a:solidFill>
                <a:cs typeface="B Nazanin" pitchFamily="2" charset="-78"/>
              </a:rPr>
              <a:t>نکته : صفحه مسي به ابعاد 5/.*40*40 سانتيمتر براي مناطق شمالي كشور و 5/0*50*50 سانتيمتر براي مناطق نيمه خشك مانند تهران و 5/0*70*70 سانتيمتر براي مناطق كويري استفاده شده باشد . از صفحه مسي با ضخامت 3 يا 4 ميليمتر نيز مي توان استفاده نمود</a:t>
            </a:r>
            <a:r>
              <a:rPr lang="fa-IR" dirty="0" smtClean="0">
                <a:solidFill>
                  <a:schemeClr val="bg1"/>
                </a:solidFill>
                <a:cs typeface="B Nazanin" pitchFamily="2" charset="-78"/>
              </a:rPr>
              <a:t>.</a:t>
            </a:r>
            <a:endParaRPr lang="en-US" dirty="0">
              <a:solidFill>
                <a:schemeClr val="bg1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407368" y="6072206"/>
            <a:ext cx="500066" cy="428628"/>
          </a:xfrm>
          <a:prstGeom prst="rect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13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pic>
        <p:nvPicPr>
          <p:cNvPr id="6146" name="Picture 2" descr="https://otaghserver.com/images/Article/erth/erth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00" y="404664"/>
            <a:ext cx="10843857" cy="536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783139" y="5917187"/>
            <a:ext cx="30428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b="1" dirty="0" smtClean="0">
                <a:solidFill>
                  <a:srgbClr val="FFFF00"/>
                </a:solidFill>
                <a:cs typeface="B Nazanin" pitchFamily="2" charset="-78"/>
              </a:rPr>
              <a:t>شماتیک نمونه چاه ارت و جزئیات آن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ounded Rectangle 23"/>
          <p:cNvSpPr/>
          <p:nvPr/>
        </p:nvSpPr>
        <p:spPr bwMode="auto">
          <a:xfrm>
            <a:off x="10108232" y="6011028"/>
            <a:ext cx="1676400" cy="55098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Titr" panose="00000700000000000000" pitchFamily="2" charset="-78"/>
            </a:endParaRPr>
          </a:p>
        </p:txBody>
      </p:sp>
      <p:sp>
        <p:nvSpPr>
          <p:cNvPr id="11" name="Action Button: Return 10">
            <a:hlinkClick r:id="" action="ppaction://hlinkshowjump?jump=lastslideviewed" highlightClick="1"/>
          </p:cNvPr>
          <p:cNvSpPr/>
          <p:nvPr/>
        </p:nvSpPr>
        <p:spPr bwMode="auto">
          <a:xfrm>
            <a:off x="11061643" y="6108109"/>
            <a:ext cx="439615" cy="356821"/>
          </a:xfrm>
          <a:prstGeom prst="actionButtonReturn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13" name="Action Button: Home 12">
            <a:hlinkClick r:id="" action="ppaction://hlinkshowjump?jump=firstslide" highlightClick="1"/>
          </p:cNvPr>
          <p:cNvSpPr/>
          <p:nvPr/>
        </p:nvSpPr>
        <p:spPr bwMode="auto">
          <a:xfrm>
            <a:off x="10287000" y="6121480"/>
            <a:ext cx="474785" cy="330079"/>
          </a:xfrm>
          <a:prstGeom prst="actionButtonHom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</a:endParaRPr>
          </a:p>
        </p:txBody>
      </p:sp>
      <p:sp>
        <p:nvSpPr>
          <p:cNvPr id="6" name="Bevel 5"/>
          <p:cNvSpPr/>
          <p:nvPr/>
        </p:nvSpPr>
        <p:spPr bwMode="auto">
          <a:xfrm>
            <a:off x="7968208" y="1412776"/>
            <a:ext cx="1944216" cy="1042416"/>
          </a:xfrm>
          <a:prstGeom prst="bevel">
            <a:avLst/>
          </a:prstGeom>
          <a:gradFill rotWithShape="0">
            <a:gsLst>
              <a:gs pos="0">
                <a:schemeClr val="accent2">
                  <a:gamma/>
                  <a:shade val="56078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56078"/>
                  <a:invGamma/>
                </a:schemeClr>
              </a:gs>
            </a:gsLst>
            <a:lin ang="2700000" scaled="1"/>
          </a:gra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28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  <a:cs typeface="B Nazanin" pitchFamily="2" charset="-78"/>
              </a:rPr>
              <a:t>بخش دوم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lackadder ITC" pitchFamily="82" charset="0"/>
              <a:cs typeface="B Nazanin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767745" y="1610818"/>
            <a:ext cx="52004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b="1" dirty="0">
                <a:solidFill>
                  <a:srgbClr val="FF0000"/>
                </a:solidFill>
                <a:cs typeface="B Nazanin" pitchFamily="2" charset="-78"/>
              </a:rPr>
              <a:t>الزامات آتش نشانی در ساختمان</a:t>
            </a:r>
            <a:endParaRPr lang="en-US" sz="3600" b="1" dirty="0">
              <a:solidFill>
                <a:srgbClr val="FF0000"/>
              </a:solidFill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06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lth_Plan_Exec_Forum 2006">
  <a:themeElements>
    <a:clrScheme name="Health_Plan_Exec_Forum 2006 1">
      <a:dk1>
        <a:srgbClr val="000000"/>
      </a:dk1>
      <a:lt1>
        <a:srgbClr val="FFFFFF"/>
      </a:lt1>
      <a:dk2>
        <a:srgbClr val="006600"/>
      </a:dk2>
      <a:lt2>
        <a:srgbClr val="FFCC29"/>
      </a:lt2>
      <a:accent1>
        <a:srgbClr val="FCEB98"/>
      </a:accent1>
      <a:accent2>
        <a:srgbClr val="33CC33"/>
      </a:accent2>
      <a:accent3>
        <a:srgbClr val="AAB8AA"/>
      </a:accent3>
      <a:accent4>
        <a:srgbClr val="DADADA"/>
      </a:accent4>
      <a:accent5>
        <a:srgbClr val="FDF3CA"/>
      </a:accent5>
      <a:accent6>
        <a:srgbClr val="2DB92D"/>
      </a:accent6>
      <a:hlink>
        <a:srgbClr val="3399FF"/>
      </a:hlink>
      <a:folHlink>
        <a:srgbClr val="FF993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accent2">
                <a:gamma/>
                <a:shade val="56078"/>
                <a:invGamma/>
              </a:schemeClr>
            </a:gs>
            <a:gs pos="50000">
              <a:schemeClr val="accent2"/>
            </a:gs>
            <a:gs pos="100000">
              <a:schemeClr val="accent2">
                <a:gamma/>
                <a:shade val="56078"/>
                <a:invGamma/>
              </a:schemeClr>
            </a:gs>
          </a:gsLst>
          <a:lin ang="2700000" scaled="1"/>
        </a:gra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lackadder ITC" pitchFamily="82" charset="0"/>
          </a:defRPr>
        </a:defPPr>
      </a:lstStyle>
    </a:lnDef>
  </a:objectDefaults>
  <a:extraClrSchemeLst>
    <a:extraClrScheme>
      <a:clrScheme name="Health_Plan_Exec_Forum 2006 1">
        <a:dk1>
          <a:srgbClr val="000000"/>
        </a:dk1>
        <a:lt1>
          <a:srgbClr val="FFFFFF"/>
        </a:lt1>
        <a:dk2>
          <a:srgbClr val="006600"/>
        </a:dk2>
        <a:lt2>
          <a:srgbClr val="FFCC29"/>
        </a:lt2>
        <a:accent1>
          <a:srgbClr val="FCEB98"/>
        </a:accent1>
        <a:accent2>
          <a:srgbClr val="33CC33"/>
        </a:accent2>
        <a:accent3>
          <a:srgbClr val="AAB8AA"/>
        </a:accent3>
        <a:accent4>
          <a:srgbClr val="DADADA"/>
        </a:accent4>
        <a:accent5>
          <a:srgbClr val="FDF3CA"/>
        </a:accent5>
        <a:accent6>
          <a:srgbClr val="2DB92D"/>
        </a:accent6>
        <a:hlink>
          <a:srgbClr val="3399FF"/>
        </a:hlink>
        <a:folHlink>
          <a:srgbClr val="FF993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EE0E26B-65BB-4231-99E7-6620982693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TS010286773</Template>
  <TotalTime>736</TotalTime>
  <Words>1159</Words>
  <Application>Microsoft Office PowerPoint</Application>
  <PresentationFormat>Custom</PresentationFormat>
  <Paragraphs>197</Paragraphs>
  <Slides>17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Health_Plan_Exec_Forum 2006</vt:lpstr>
      <vt:lpstr>PowerPoint Presentation</vt:lpstr>
      <vt:lpstr>فهرست مطالب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>ert</Manager>
  <Company>ert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ert</dc:title>
  <dc:creator>ert;Me</dc:creator>
  <dc:description>ert</dc:description>
  <cp:lastModifiedBy>MRT Pack 24 DVDs</cp:lastModifiedBy>
  <cp:revision>29</cp:revision>
  <dcterms:created xsi:type="dcterms:W3CDTF">2014-03-11T08:12:38Z</dcterms:created>
  <dcterms:modified xsi:type="dcterms:W3CDTF">2019-03-17T21:37:41Z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TC102867739990</vt:lpwstr>
  </property>
</Properties>
</file>