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344" r:id="rId3"/>
    <p:sldId id="256" r:id="rId4"/>
    <p:sldId id="346" r:id="rId5"/>
    <p:sldId id="259" r:id="rId6"/>
    <p:sldId id="260" r:id="rId7"/>
    <p:sldId id="348" r:id="rId8"/>
    <p:sldId id="262" r:id="rId9"/>
    <p:sldId id="264" r:id="rId10"/>
    <p:sldId id="266" r:id="rId11"/>
    <p:sldId id="272" r:id="rId12"/>
    <p:sldId id="273" r:id="rId13"/>
    <p:sldId id="274" r:id="rId14"/>
    <p:sldId id="279" r:id="rId15"/>
    <p:sldId id="317" r:id="rId16"/>
    <p:sldId id="319" r:id="rId17"/>
    <p:sldId id="284" r:id="rId18"/>
    <p:sldId id="294" r:id="rId19"/>
    <p:sldId id="326" r:id="rId20"/>
    <p:sldId id="34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FAE"/>
    <a:srgbClr val="F79325"/>
    <a:srgbClr val="C7F0FD"/>
    <a:srgbClr val="FF4343"/>
    <a:srgbClr val="B9A425"/>
    <a:srgbClr val="AEE9FC"/>
    <a:srgbClr val="647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25" autoAdjust="0"/>
    <p:restoredTop sz="99462" autoAdjust="0"/>
  </p:normalViewPr>
  <p:slideViewPr>
    <p:cSldViewPr snapToGrid="0">
      <p:cViewPr>
        <p:scale>
          <a:sx n="66" d="100"/>
          <a:sy n="66" d="100"/>
        </p:scale>
        <p:origin x="-1020" y="-270"/>
      </p:cViewPr>
      <p:guideLst>
        <p:guide orient="horz" pos="2160"/>
        <p:guide pos="3840"/>
      </p:guideLst>
    </p:cSldViewPr>
  </p:slideViewPr>
  <p:outlineViewPr>
    <p:cViewPr>
      <p:scale>
        <a:sx n="33" d="100"/>
        <a:sy n="33" d="100"/>
      </p:scale>
      <p:origin x="0" y="51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35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pPr/>
              <a:t>2/24/2019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p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pPr/>
              <a:t>2/24/2019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p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pPr/>
              <a:t>2</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2"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2"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pPr/>
              <a:t>2/24/2019</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pPr/>
              <a:t>2/24/2019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42076664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3" y="304802"/>
            <a:ext cx="1715801"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2"/>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pPr/>
              <a:t>2/24/2019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299497733"/>
      </p:ext>
    </p:extLst>
  </p:cSld>
  <p:clrMapOvr>
    <a:masterClrMapping/>
  </p:clrMapOvr>
  <p:transition>
    <p:fade/>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pPr/>
              <a:t>2/24/2019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25899905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1"/>
            <a:ext cx="6400802"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2"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pPr/>
              <a:t>2/24/2019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21179164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2"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pPr/>
              <a:t>2/24/2019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36077512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2"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2"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pPr/>
              <a:t>2/24/2019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38330463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pPr/>
              <a:t>2/24/2019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36983093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pPr/>
              <a:t>2/24/2019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22225268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3" y="2277477"/>
            <a:ext cx="2743202"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4"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8"/>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pPr/>
              <a:t>2/24/2019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77006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3" y="2277477"/>
            <a:ext cx="2743202"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837614" y="4583188"/>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pPr/>
              <a:t>2/24/2019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
        <p:nvSpPr>
          <p:cNvPr id="8" name="Rounded Rectangle 7"/>
          <p:cNvSpPr/>
          <p:nvPr/>
        </p:nvSpPr>
        <p:spPr>
          <a:xfrm>
            <a:off x="1293811" y="533400"/>
            <a:ext cx="6858002"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1408112" y="647700"/>
            <a:ext cx="6629401"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393017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1"/>
            <a:ext cx="9372601" cy="120041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2208213" y="1600200"/>
            <a:ext cx="9372601"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7" y="6505078"/>
            <a:ext cx="964036" cy="228600"/>
          </a:xfrm>
          <a:prstGeom prst="rect">
            <a:avLst/>
          </a:prstGeom>
        </p:spPr>
        <p:txBody>
          <a:bodyPr vert="horz" lIns="91440" tIns="45720" rIns="91440" bIns="45720" rtlCol="0" anchor="ctr"/>
          <a:lstStyle>
            <a:lvl1pPr algn="l">
              <a:defRPr sz="900">
                <a:solidFill>
                  <a:schemeClr val="bg1"/>
                </a:solidFill>
              </a:defRPr>
            </a:lvl1pPr>
          </a:lstStyle>
          <a:p>
            <a:fld id="{9D3B9702-7FBF-4720-8670-571C5E7EEDDE}" type="datetime1">
              <a:rPr lang="en-US"/>
              <a:pPr/>
              <a:t>2/24/2019</a:t>
            </a:fld>
            <a:endParaRPr/>
          </a:p>
        </p:txBody>
      </p:sp>
      <p:sp>
        <p:nvSpPr>
          <p:cNvPr id="5" name="Footer Placeholder 4"/>
          <p:cNvSpPr>
            <a:spLocks noGrp="1"/>
          </p:cNvSpPr>
          <p:nvPr>
            <p:ph type="ftr" sz="quarter" idx="3"/>
          </p:nvPr>
        </p:nvSpPr>
        <p:spPr>
          <a:xfrm>
            <a:off x="1280161" y="6505078"/>
            <a:ext cx="6876414" cy="228600"/>
          </a:xfrm>
          <a:prstGeom prst="rect">
            <a:avLst/>
          </a:prstGeom>
        </p:spPr>
        <p:txBody>
          <a:bodyPr vert="horz" lIns="91440" tIns="45720" rIns="91440" bIns="45720" rtlCol="0" anchor="ctr"/>
          <a:lstStyle>
            <a:lvl1pPr algn="l">
              <a:defRPr sz="900">
                <a:solidFill>
                  <a:schemeClr val="bg1"/>
                </a:solidFill>
              </a:defRPr>
            </a:lvl1pPr>
          </a:lstStyle>
          <a:p>
            <a:endParaRPr/>
          </a:p>
        </p:txBody>
      </p:sp>
      <p:sp>
        <p:nvSpPr>
          <p:cNvPr id="6" name="Slide Number Placeholder 5"/>
          <p:cNvSpPr>
            <a:spLocks noGrp="1"/>
          </p:cNvSpPr>
          <p:nvPr>
            <p:ph type="sldNum" sz="quarter" idx="4"/>
          </p:nvPr>
        </p:nvSpPr>
        <p:spPr>
          <a:xfrm>
            <a:off x="11580815" y="6280298"/>
            <a:ext cx="533399" cy="349101"/>
          </a:xfrm>
          <a:prstGeom prst="rect">
            <a:avLst/>
          </a:prstGeom>
        </p:spPr>
        <p:txBody>
          <a:bodyPr vert="horz" lIns="91440" tIns="45720" rIns="91440" bIns="45720" rtlCol="0" anchor="ctr"/>
          <a:lstStyle>
            <a:lvl1pPr algn="ctr">
              <a:defRPr sz="1050" b="1">
                <a:solidFill>
                  <a:schemeClr val="accent2"/>
                </a:solidFill>
              </a:defRPr>
            </a:lvl1pPr>
          </a:lstStyle>
          <a:p>
            <a:fld id="{8FDBFFB2-86D9-4B8F-A59A-553A60B94BBE}" type="slidenum">
              <a:rPr/>
              <a:pPr/>
              <a:t>‹#›</a:t>
            </a:fld>
            <a:endParaRPr/>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Image result for â«Ø¨Ø³Ù Ø§ÙÙÙ Ø§ÙØ±Ø­ÙÙ Ø§ÙØ±Ø­ÛÙ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886" y="827314"/>
            <a:ext cx="6037942" cy="416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64387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ELL\Desktop\matin\endo shuhei architect institute    bubbletecture M\k20.gif"/>
          <p:cNvPicPr>
            <a:picLocks noChangeAspect="1" noChangeArrowheads="1"/>
          </p:cNvPicPr>
          <p:nvPr/>
        </p:nvPicPr>
        <p:blipFill>
          <a:blip r:embed="rId2"/>
          <a:srcRect/>
          <a:stretch>
            <a:fillRect/>
          </a:stretch>
        </p:blipFill>
        <p:spPr bwMode="auto">
          <a:xfrm>
            <a:off x="283779" y="2447726"/>
            <a:ext cx="4986766" cy="2974885"/>
          </a:xfrm>
          <a:prstGeom prst="rect">
            <a:avLst/>
          </a:prstGeom>
          <a:noFill/>
        </p:spPr>
      </p:pic>
      <p:sp>
        <p:nvSpPr>
          <p:cNvPr id="4" name="Rectangle 3"/>
          <p:cNvSpPr/>
          <p:nvPr/>
        </p:nvSpPr>
        <p:spPr>
          <a:xfrm>
            <a:off x="3799490" y="4147663"/>
            <a:ext cx="1504016" cy="1228378"/>
          </a:xfrm>
          <a:prstGeom prst="rect">
            <a:avLst/>
          </a:prstGeom>
          <a:solidFill>
            <a:srgbClr val="C7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67103" y="4918841"/>
            <a:ext cx="236483" cy="33107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ectangle 5"/>
          <p:cNvSpPr/>
          <p:nvPr/>
        </p:nvSpPr>
        <p:spPr>
          <a:xfrm>
            <a:off x="457200" y="4177862"/>
            <a:ext cx="204952" cy="14189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6"/>
          <p:cNvSpPr/>
          <p:nvPr/>
        </p:nvSpPr>
        <p:spPr>
          <a:xfrm>
            <a:off x="1813034" y="2695903"/>
            <a:ext cx="126125" cy="33107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ectangle 7"/>
          <p:cNvSpPr/>
          <p:nvPr/>
        </p:nvSpPr>
        <p:spPr>
          <a:xfrm>
            <a:off x="2822028" y="2774731"/>
            <a:ext cx="141889" cy="3153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ectangle 8"/>
          <p:cNvSpPr/>
          <p:nvPr/>
        </p:nvSpPr>
        <p:spPr>
          <a:xfrm>
            <a:off x="4414345" y="3090041"/>
            <a:ext cx="141889" cy="36260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1" name="Straight Arrow Connector 10"/>
          <p:cNvCxnSpPr>
            <a:stCxn id="5" idx="3"/>
          </p:cNvCxnSpPr>
          <p:nvPr/>
        </p:nvCxnSpPr>
        <p:spPr>
          <a:xfrm flipV="1">
            <a:off x="1103586" y="4508938"/>
            <a:ext cx="4146331" cy="575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0"/>
          </p:cNvCxnSpPr>
          <p:nvPr/>
        </p:nvCxnSpPr>
        <p:spPr>
          <a:xfrm rot="16200000" flipH="1">
            <a:off x="2731376" y="2006162"/>
            <a:ext cx="268014" cy="4611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p:cNvCxnSpPr>
          <p:nvPr/>
        </p:nvCxnSpPr>
        <p:spPr>
          <a:xfrm>
            <a:off x="1939159" y="2861441"/>
            <a:ext cx="3231931" cy="1568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1"/>
          </p:cNvCxnSpPr>
          <p:nvPr/>
        </p:nvCxnSpPr>
        <p:spPr>
          <a:xfrm rot="10800000" flipH="1" flipV="1">
            <a:off x="2822028" y="2932386"/>
            <a:ext cx="2349062" cy="1434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1"/>
          </p:cNvCxnSpPr>
          <p:nvPr/>
        </p:nvCxnSpPr>
        <p:spPr>
          <a:xfrm rot="10800000" flipH="1" flipV="1">
            <a:off x="4414345" y="3271345"/>
            <a:ext cx="709448" cy="1001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096000" y="3263490"/>
            <a:ext cx="6096000" cy="646331"/>
          </a:xfrm>
          <a:prstGeom prst="rect">
            <a:avLst/>
          </a:prstGeom>
        </p:spPr>
        <p:txBody>
          <a:bodyPr>
            <a:spAutoFit/>
          </a:bodyPr>
          <a:lstStyle/>
          <a:p>
            <a:pPr algn="r"/>
            <a:r>
              <a:rPr lang="fa-IR" b="1" dirty="0" smtClean="0">
                <a:solidFill>
                  <a:srgbClr val="002060"/>
                </a:solidFill>
                <a:cs typeface="B Kamran" pitchFamily="2" charset="-78"/>
              </a:rPr>
              <a:t>موقعیت: این مهد کودک دارای پنج سرویس است که در نواحی مختلف بنا شده از این تعداد سه سرویس مخصوص کودکان و دو سرویس باقی مانده مختص مسولان و کارمندان است.</a:t>
            </a:r>
            <a:endParaRPr lang="en-US" b="1" dirty="0">
              <a:solidFill>
                <a:srgbClr val="002060"/>
              </a:solidFill>
              <a:cs typeface="B Kamran" pitchFamily="2" charset="-78"/>
            </a:endParaRPr>
          </a:p>
        </p:txBody>
      </p:sp>
      <p:sp>
        <p:nvSpPr>
          <p:cNvPr id="21" name="Rectangle 20"/>
          <p:cNvSpPr/>
          <p:nvPr/>
        </p:nvSpPr>
        <p:spPr>
          <a:xfrm>
            <a:off x="7873043" y="4083269"/>
            <a:ext cx="4318957" cy="369332"/>
          </a:xfrm>
          <a:prstGeom prst="rect">
            <a:avLst/>
          </a:prstGeom>
        </p:spPr>
        <p:txBody>
          <a:bodyPr wrap="square">
            <a:spAutoFit/>
          </a:bodyPr>
          <a:lstStyle/>
          <a:p>
            <a:pPr lvl="0" algn="r" fontAlgn="base">
              <a:spcBef>
                <a:spcPct val="0"/>
              </a:spcBef>
              <a:spcAft>
                <a:spcPct val="0"/>
              </a:spcAft>
              <a:tabLst>
                <a:tab pos="4543425" algn="l"/>
                <a:tab pos="5943600" algn="r"/>
              </a:tabLst>
            </a:pPr>
            <a:r>
              <a:rPr lang="fa-IR" b="1" dirty="0" smtClean="0">
                <a:solidFill>
                  <a:srgbClr val="FF4343"/>
                </a:solidFill>
                <a:latin typeface="Calibri" pitchFamily="34" charset="0"/>
                <a:ea typeface="Calibri" pitchFamily="34" charset="0"/>
                <a:cs typeface="B Kamran" pitchFamily="2" charset="-78"/>
              </a:rPr>
              <a:t>نور: در سرویس بیشتر از نور های مصنوعی استفاده شده است.</a:t>
            </a:r>
            <a:endParaRPr lang="en-US" b="1" dirty="0" smtClean="0">
              <a:solidFill>
                <a:srgbClr val="FF4343"/>
              </a:solidFill>
              <a:latin typeface="Arial" pitchFamily="34" charset="0"/>
              <a:cs typeface="B Kamran" pitchFamily="2" charset="-78"/>
            </a:endParaRPr>
          </a:p>
        </p:txBody>
      </p:sp>
      <p:sp>
        <p:nvSpPr>
          <p:cNvPr id="22" name="Rectangle 21"/>
          <p:cNvSpPr/>
          <p:nvPr/>
        </p:nvSpPr>
        <p:spPr>
          <a:xfrm>
            <a:off x="6096000" y="4525917"/>
            <a:ext cx="6096000" cy="2031325"/>
          </a:xfrm>
          <a:prstGeom prst="rect">
            <a:avLst/>
          </a:prstGeom>
        </p:spPr>
        <p:txBody>
          <a:bodyPr>
            <a:spAutoFit/>
          </a:bodyPr>
          <a:lstStyle/>
          <a:p>
            <a:pPr lvl="0" algn="r" fontAlgn="base">
              <a:spcBef>
                <a:spcPct val="0"/>
              </a:spcBef>
              <a:spcAft>
                <a:spcPct val="0"/>
              </a:spcAft>
            </a:pPr>
            <a:r>
              <a:rPr lang="fa-IR" b="1" dirty="0" smtClean="0">
                <a:solidFill>
                  <a:srgbClr val="002060"/>
                </a:solidFill>
                <a:latin typeface="Calibri" pitchFamily="34" charset="0"/>
                <a:ea typeface="Calibri" pitchFamily="34" charset="0"/>
                <a:cs typeface="B Kamran" pitchFamily="2" charset="-78"/>
              </a:rPr>
              <a:t>رابطه ی فضایی:</a:t>
            </a:r>
            <a:endParaRPr lang="en-US" b="1" dirty="0" smtClean="0">
              <a:solidFill>
                <a:srgbClr val="002060"/>
              </a:solidFill>
              <a:latin typeface="Arial" pitchFamily="34" charset="0"/>
              <a:cs typeface="B Kamran" pitchFamily="2" charset="-78"/>
            </a:endParaRPr>
          </a:p>
          <a:p>
            <a:pPr lvl="0" algn="r" eaLnBrk="0" fontAlgn="base" hangingPunct="0">
              <a:spcBef>
                <a:spcPct val="0"/>
              </a:spcBef>
              <a:spcAft>
                <a:spcPct val="0"/>
              </a:spcAft>
            </a:pPr>
            <a:r>
              <a:rPr lang="en-US" b="1" dirty="0" smtClean="0">
                <a:solidFill>
                  <a:srgbClr val="002060"/>
                </a:solidFill>
                <a:latin typeface="Calibri" pitchFamily="34" charset="0"/>
                <a:ea typeface="Calibri" pitchFamily="34" charset="0"/>
                <a:cs typeface="B Kamran" pitchFamily="2" charset="-78"/>
              </a:rPr>
              <a:t> </a:t>
            </a:r>
            <a:r>
              <a:rPr lang="fa-IR" b="1" dirty="0" smtClean="0">
                <a:solidFill>
                  <a:srgbClr val="002060"/>
                </a:solidFill>
                <a:latin typeface="Calibri" pitchFamily="34" charset="0"/>
                <a:ea typeface="Calibri" pitchFamily="34" charset="0"/>
                <a:cs typeface="B Kamran" pitchFamily="2" charset="-78"/>
              </a:rPr>
              <a:t>(سرویس کارمندان طبقه ی همکف): رابطه ی غیر مستقیم با اتاق کارمندان دارد، رابطه ی مستقیم با ورودی دارد</a:t>
            </a:r>
            <a:endParaRPr lang="en-US" b="1" dirty="0" smtClean="0">
              <a:solidFill>
                <a:srgbClr val="002060"/>
              </a:solidFill>
              <a:latin typeface="Arial" pitchFamily="34" charset="0"/>
              <a:cs typeface="B Kamran" pitchFamily="2" charset="-78"/>
            </a:endParaRPr>
          </a:p>
          <a:p>
            <a:pPr lvl="0" algn="r" eaLnBrk="0" fontAlgn="base" hangingPunct="0">
              <a:spcBef>
                <a:spcPct val="0"/>
              </a:spcBef>
              <a:spcAft>
                <a:spcPct val="0"/>
              </a:spcAft>
            </a:pPr>
            <a:r>
              <a:rPr lang="fa-IR" b="1" dirty="0" smtClean="0">
                <a:solidFill>
                  <a:srgbClr val="002060"/>
                </a:solidFill>
                <a:latin typeface="Calibri" pitchFamily="34" charset="0"/>
                <a:ea typeface="Calibri" pitchFamily="34" charset="0"/>
                <a:cs typeface="B Kamran" pitchFamily="2" charset="-78"/>
              </a:rPr>
              <a:t>(سرویس کارمندان طبقه ی اوّل):رابطه ی مستقیم با اتاق کنفرانس و نگهبانی دارد</a:t>
            </a:r>
            <a:endParaRPr lang="en-US" b="1" dirty="0" smtClean="0">
              <a:solidFill>
                <a:srgbClr val="002060"/>
              </a:solidFill>
              <a:latin typeface="Arial" pitchFamily="34" charset="0"/>
              <a:cs typeface="B Kamran" pitchFamily="2" charset="-78"/>
            </a:endParaRPr>
          </a:p>
          <a:p>
            <a:pPr lvl="0" algn="r" eaLnBrk="0" fontAlgn="base" hangingPunct="0">
              <a:spcBef>
                <a:spcPct val="0"/>
              </a:spcBef>
              <a:spcAft>
                <a:spcPct val="0"/>
              </a:spcAft>
            </a:pPr>
            <a:r>
              <a:rPr lang="ar-SA" b="1" dirty="0" smtClean="0">
                <a:solidFill>
                  <a:srgbClr val="002060"/>
                </a:solidFill>
                <a:latin typeface="Calibri" pitchFamily="34" charset="0"/>
                <a:ea typeface="Calibri" pitchFamily="34" charset="0"/>
                <a:cs typeface="B Kamran" pitchFamily="2" charset="-78"/>
              </a:rPr>
              <a:t>(سرویس کودکان بخش کلاس ها): رابطه ی مستقیم با کلاس ها و راهرو دارد</a:t>
            </a:r>
            <a:endParaRPr lang="en-US" b="1" dirty="0" smtClean="0">
              <a:solidFill>
                <a:srgbClr val="002060"/>
              </a:solidFill>
              <a:latin typeface="Arial" pitchFamily="34" charset="0"/>
              <a:cs typeface="B Kamran" pitchFamily="2" charset="-78"/>
            </a:endParaRPr>
          </a:p>
          <a:p>
            <a:pPr lvl="0" algn="r" eaLnBrk="0" fontAlgn="base" hangingPunct="0">
              <a:spcBef>
                <a:spcPct val="0"/>
              </a:spcBef>
              <a:spcAft>
                <a:spcPct val="0"/>
              </a:spcAft>
            </a:pPr>
            <a:r>
              <a:rPr lang="ar-SA" b="1" dirty="0" smtClean="0">
                <a:solidFill>
                  <a:srgbClr val="002060"/>
                </a:solidFill>
                <a:latin typeface="Calibri" pitchFamily="34" charset="0"/>
                <a:ea typeface="Calibri" pitchFamily="34" charset="0"/>
                <a:cs typeface="B Kamran" pitchFamily="2" charset="-78"/>
              </a:rPr>
              <a:t>(سرویس کودکان بخش بازی ها): رابطه ی مستقیم با کلاس ها و راهرو و رابطه ی غیر مستقیم با کتابخانه دارد</a:t>
            </a:r>
            <a:endParaRPr lang="en-US" b="1" dirty="0" smtClean="0">
              <a:solidFill>
                <a:srgbClr val="002060"/>
              </a:solidFill>
              <a:latin typeface="Arial" pitchFamily="34" charset="0"/>
              <a:cs typeface="B Kamran"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0682" y="4906371"/>
            <a:ext cx="2415653" cy="1323833"/>
          </a:xfrm>
          <a:prstGeom prst="rect">
            <a:avLst/>
          </a:prstGeom>
          <a:effectLst>
            <a:outerShdw blurRad="50800" dist="38100" dir="10800000" algn="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4000" b="1" dirty="0" smtClean="0">
                <a:cs typeface="B Kamran" pitchFamily="2" charset="-78"/>
              </a:rPr>
              <a:t>سرویس</a:t>
            </a:r>
            <a:endParaRPr lang="en-US" sz="4000" b="1" dirty="0">
              <a:cs typeface="B Kamran" pitchFamily="2" charset="-78"/>
            </a:endParaRPr>
          </a:p>
        </p:txBody>
      </p:sp>
      <p:sp>
        <p:nvSpPr>
          <p:cNvPr id="4" name="Rectangle 3"/>
          <p:cNvSpPr/>
          <p:nvPr/>
        </p:nvSpPr>
        <p:spPr>
          <a:xfrm>
            <a:off x="7237861" y="4365011"/>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کلاس ها</a:t>
            </a:r>
            <a:endParaRPr lang="en-US" sz="2400" b="1" dirty="0">
              <a:cs typeface="B Kamran" pitchFamily="2" charset="-78"/>
            </a:endParaRPr>
          </a:p>
        </p:txBody>
      </p:sp>
      <p:sp>
        <p:nvSpPr>
          <p:cNvPr id="5" name="Rectangle 4"/>
          <p:cNvSpPr/>
          <p:nvPr/>
        </p:nvSpPr>
        <p:spPr>
          <a:xfrm>
            <a:off x="1501253" y="2340592"/>
            <a:ext cx="1753739" cy="716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cs typeface="B Kamran" pitchFamily="2" charset="-78"/>
              </a:rPr>
              <a:t>کتابخانه</a:t>
            </a:r>
            <a:endParaRPr lang="en-US" sz="2400" b="1" dirty="0">
              <a:cs typeface="B Kamran" pitchFamily="2" charset="-78"/>
            </a:endParaRPr>
          </a:p>
        </p:txBody>
      </p:sp>
      <p:sp>
        <p:nvSpPr>
          <p:cNvPr id="7" name="Rectangle 6"/>
          <p:cNvSpPr/>
          <p:nvPr/>
        </p:nvSpPr>
        <p:spPr>
          <a:xfrm>
            <a:off x="666464" y="4330890"/>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راهرو</a:t>
            </a:r>
            <a:endParaRPr lang="en-US" sz="2400" b="1" dirty="0">
              <a:cs typeface="B Kamran" pitchFamily="2" charset="-78"/>
            </a:endParaRPr>
          </a:p>
        </p:txBody>
      </p:sp>
      <p:cxnSp>
        <p:nvCxnSpPr>
          <p:cNvPr id="10" name="Straight Arrow Connector 9"/>
          <p:cNvCxnSpPr/>
          <p:nvPr/>
        </p:nvCxnSpPr>
        <p:spPr>
          <a:xfrm rot="10800000">
            <a:off x="2347417" y="4974615"/>
            <a:ext cx="2006219" cy="689206"/>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6305267" y="4783545"/>
            <a:ext cx="1146412" cy="525435"/>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rot="16200000" flipV="1">
            <a:off x="1357957" y="3514301"/>
            <a:ext cx="1719617" cy="259305"/>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1642279" y="268342"/>
            <a:ext cx="8243248" cy="707886"/>
          </a:xfrm>
          <a:prstGeom prst="rect">
            <a:avLst/>
          </a:prstGeom>
          <a:noFill/>
        </p:spPr>
        <p:txBody>
          <a:bodyPr wrap="square" rtlCol="0">
            <a:spAutoFit/>
          </a:bodyPr>
          <a:lstStyle/>
          <a:p>
            <a:pPr algn="ctr"/>
            <a:r>
              <a:rPr lang="fa-IR" sz="4000" b="1" dirty="0" smtClean="0">
                <a:cs typeface="B Kamran" pitchFamily="2" charset="-78"/>
              </a:rPr>
              <a:t>دیاگرام فضایی سرویس</a:t>
            </a:r>
            <a:endParaRPr lang="en-US" sz="4000" b="1" dirty="0">
              <a:cs typeface="B Kamran" pitchFamily="2" charset="-78"/>
            </a:endParaRPr>
          </a:p>
        </p:txBody>
      </p:sp>
      <p:sp>
        <p:nvSpPr>
          <p:cNvPr id="16" name="Rectangle 15"/>
          <p:cNvSpPr/>
          <p:nvPr/>
        </p:nvSpPr>
        <p:spPr>
          <a:xfrm>
            <a:off x="10972802" y="95533"/>
            <a:ext cx="1232846" cy="35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B Kamran" pitchFamily="2" charset="-78"/>
            </a:endParaRPr>
          </a:p>
        </p:txBody>
      </p:sp>
      <p:sp>
        <p:nvSpPr>
          <p:cNvPr id="17" name="Rectangle 16"/>
          <p:cNvSpPr/>
          <p:nvPr/>
        </p:nvSpPr>
        <p:spPr>
          <a:xfrm>
            <a:off x="10727141" y="682388"/>
            <a:ext cx="1478507" cy="382137"/>
          </a:xfrm>
          <a:prstGeom prst="rect">
            <a:avLst/>
          </a:prstGeom>
          <a:ln>
            <a:solidFill>
              <a:schemeClr val="bg2">
                <a:lumMod val="25000"/>
              </a:schemeClr>
            </a:solidFill>
          </a:ln>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a:cs typeface="B Kamran" pitchFamily="2" charset="-78"/>
            </a:endParaRPr>
          </a:p>
        </p:txBody>
      </p:sp>
      <p:sp>
        <p:nvSpPr>
          <p:cNvPr id="18" name="Rectangle 17"/>
          <p:cNvSpPr/>
          <p:nvPr/>
        </p:nvSpPr>
        <p:spPr>
          <a:xfrm>
            <a:off x="10522423" y="1285161"/>
            <a:ext cx="1683225" cy="448103"/>
          </a:xfrm>
          <a:prstGeom prst="rect">
            <a:avLst/>
          </a:prstGeom>
          <a:effectLst>
            <a:outerShdw blurRad="50800" dist="38100" dir="10800000" algn="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000" b="1" dirty="0">
              <a:cs typeface="B Kamran" pitchFamily="2" charset="-78"/>
            </a:endParaRPr>
          </a:p>
        </p:txBody>
      </p:sp>
      <p:sp>
        <p:nvSpPr>
          <p:cNvPr id="19" name="TextBox 18"/>
          <p:cNvSpPr txBox="1"/>
          <p:nvPr/>
        </p:nvSpPr>
        <p:spPr>
          <a:xfrm>
            <a:off x="10977349" y="0"/>
            <a:ext cx="1692324" cy="536685"/>
          </a:xfrm>
          <a:prstGeom prst="rect">
            <a:avLst/>
          </a:prstGeom>
          <a:noFill/>
        </p:spPr>
        <p:txBody>
          <a:bodyPr wrap="square" rtlCol="0">
            <a:spAutoFit/>
          </a:bodyPr>
          <a:lstStyle/>
          <a:p>
            <a:r>
              <a:rPr lang="fa-IR" sz="2800" b="1" dirty="0" smtClean="0">
                <a:cs typeface="B Kamran" pitchFamily="2" charset="-78"/>
              </a:rPr>
              <a:t>غیر مستقیم</a:t>
            </a:r>
          </a:p>
        </p:txBody>
      </p:sp>
      <p:sp>
        <p:nvSpPr>
          <p:cNvPr id="20" name="TextBox 19"/>
          <p:cNvSpPr txBox="1"/>
          <p:nvPr/>
        </p:nvSpPr>
        <p:spPr>
          <a:xfrm>
            <a:off x="10806753" y="573205"/>
            <a:ext cx="2006220" cy="523220"/>
          </a:xfrm>
          <a:prstGeom prst="rect">
            <a:avLst/>
          </a:prstGeom>
          <a:noFill/>
        </p:spPr>
        <p:txBody>
          <a:bodyPr wrap="square" rtlCol="0">
            <a:spAutoFit/>
          </a:bodyPr>
          <a:lstStyle/>
          <a:p>
            <a:r>
              <a:rPr lang="fa-IR" sz="2800" b="1" dirty="0" smtClean="0">
                <a:cs typeface="B Kamran" pitchFamily="2" charset="-78"/>
              </a:rPr>
              <a:t>مستقیم   </a:t>
            </a:r>
            <a:endParaRPr lang="en-US" sz="2800" b="1" dirty="0">
              <a:cs typeface="B Kamran" pitchFamily="2" charset="-78"/>
            </a:endParaRPr>
          </a:p>
        </p:txBody>
      </p:sp>
      <p:sp>
        <p:nvSpPr>
          <p:cNvPr id="21" name="TextBox 20"/>
          <p:cNvSpPr txBox="1"/>
          <p:nvPr/>
        </p:nvSpPr>
        <p:spPr>
          <a:xfrm>
            <a:off x="10099345" y="1255593"/>
            <a:ext cx="2365612" cy="536685"/>
          </a:xfrm>
          <a:prstGeom prst="rect">
            <a:avLst/>
          </a:prstGeom>
          <a:noFill/>
        </p:spPr>
        <p:txBody>
          <a:bodyPr wrap="square" rtlCol="0">
            <a:spAutoFit/>
          </a:bodyPr>
          <a:lstStyle/>
          <a:p>
            <a:r>
              <a:rPr lang="fa-IR" sz="2800" b="1" dirty="0" smtClean="0">
                <a:cs typeface="B Kamran" pitchFamily="2" charset="-78"/>
              </a:rPr>
              <a:t>فضای مورد نظر      </a:t>
            </a:r>
            <a:endParaRPr lang="en-US" sz="2800" b="1" dirty="0">
              <a:cs typeface="B Kamran" pitchFamily="2" charset="-78"/>
            </a:endParaRPr>
          </a:p>
        </p:txBody>
      </p:sp>
      <p:sp>
        <p:nvSpPr>
          <p:cNvPr id="30" name="TextBox 29"/>
          <p:cNvSpPr txBox="1"/>
          <p:nvPr/>
        </p:nvSpPr>
        <p:spPr>
          <a:xfrm>
            <a:off x="4057720" y="1137404"/>
            <a:ext cx="4039739" cy="646331"/>
          </a:xfrm>
          <a:prstGeom prst="rect">
            <a:avLst/>
          </a:prstGeom>
          <a:noFill/>
        </p:spPr>
        <p:txBody>
          <a:bodyPr wrap="square" rtlCol="0">
            <a:spAutoFit/>
          </a:bodyPr>
          <a:lstStyle/>
          <a:p>
            <a:pPr algn="ctr"/>
            <a:r>
              <a:rPr lang="fa-IR" sz="3600" b="1" dirty="0" smtClean="0">
                <a:cs typeface="B Kamran" pitchFamily="2" charset="-78"/>
              </a:rPr>
              <a:t>(سرویس کودکان بخش بازی)</a:t>
            </a:r>
            <a:endParaRPr lang="en-US" sz="3600" b="1" dirty="0">
              <a:cs typeface="B Kamran"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from="(-#ppt_w/2)" to="(#ppt_x)" calcmode="lin" valueType="num">
                                      <p:cBhvr>
                                        <p:cTn id="21" dur="600" fill="hold">
                                          <p:stCondLst>
                                            <p:cond delay="0"/>
                                          </p:stCondLst>
                                        </p:cTn>
                                        <p:tgtEl>
                                          <p:spTgt spid="19"/>
                                        </p:tgtEl>
                                        <p:attrNameLst>
                                          <p:attrName>ppt_x</p:attrName>
                                        </p:attrNameLst>
                                      </p:cBhvr>
                                    </p:anim>
                                    <p:anim from="0" to="-1.0" calcmode="lin" valueType="num">
                                      <p:cBhvr>
                                        <p:cTn id="22" dur="200" decel="50000" autoRev="1" fill="hold">
                                          <p:stCondLst>
                                            <p:cond delay="600"/>
                                          </p:stCondLst>
                                        </p:cTn>
                                        <p:tgtEl>
                                          <p:spTgt spid="19"/>
                                        </p:tgtEl>
                                        <p:attrNameLst>
                                          <p:attrName>xshear</p:attrName>
                                        </p:attrNameLst>
                                      </p:cBhvr>
                                    </p:anim>
                                    <p:animScale>
                                      <p:cBhvr>
                                        <p:cTn id="23" dur="200" decel="100000" autoRev="1" fill="hold">
                                          <p:stCondLst>
                                            <p:cond delay="600"/>
                                          </p:stCondLst>
                                        </p:cTn>
                                        <p:tgtEl>
                                          <p:spTgt spid="19"/>
                                        </p:tgtEl>
                                      </p:cBhvr>
                                      <p:from x="100000" y="100000"/>
                                      <p:to x="80000" y="100000"/>
                                    </p:animScale>
                                    <p:anim by="(#ppt_h/3+#ppt_w*0.1)" calcmode="lin" valueType="num">
                                      <p:cBhvr additive="sum">
                                        <p:cTn id="24" dur="200" decel="100000" autoRev="1" fill="hold">
                                          <p:stCondLst>
                                            <p:cond delay="600"/>
                                          </p:stCondLst>
                                        </p:cTn>
                                        <p:tgtEl>
                                          <p:spTgt spid="19"/>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from="(-#ppt_w/2)" to="(#ppt_x)" calcmode="lin" valueType="num">
                                      <p:cBhvr>
                                        <p:cTn id="29" dur="600" fill="hold">
                                          <p:stCondLst>
                                            <p:cond delay="0"/>
                                          </p:stCondLst>
                                        </p:cTn>
                                        <p:tgtEl>
                                          <p:spTgt spid="20"/>
                                        </p:tgtEl>
                                        <p:attrNameLst>
                                          <p:attrName>ppt_x</p:attrName>
                                        </p:attrNameLst>
                                      </p:cBhvr>
                                    </p:anim>
                                    <p:anim from="0" to="-1.0" calcmode="lin" valueType="num">
                                      <p:cBhvr>
                                        <p:cTn id="30" dur="200" decel="50000" autoRev="1" fill="hold">
                                          <p:stCondLst>
                                            <p:cond delay="600"/>
                                          </p:stCondLst>
                                        </p:cTn>
                                        <p:tgtEl>
                                          <p:spTgt spid="20"/>
                                        </p:tgtEl>
                                        <p:attrNameLst>
                                          <p:attrName>xshear</p:attrName>
                                        </p:attrNameLst>
                                      </p:cBhvr>
                                    </p:anim>
                                    <p:animScale>
                                      <p:cBhvr>
                                        <p:cTn id="31" dur="200" decel="100000" autoRev="1" fill="hold">
                                          <p:stCondLst>
                                            <p:cond delay="600"/>
                                          </p:stCondLst>
                                        </p:cTn>
                                        <p:tgtEl>
                                          <p:spTgt spid="20"/>
                                        </p:tgtEl>
                                      </p:cBhvr>
                                      <p:from x="100000" y="100000"/>
                                      <p:to x="80000" y="100000"/>
                                    </p:animScale>
                                    <p:anim by="(#ppt_h/3+#ppt_w*0.1)" calcmode="lin" valueType="num">
                                      <p:cBhvr additive="sum">
                                        <p:cTn id="32" dur="200" decel="100000" autoRev="1" fill="hold">
                                          <p:stCondLst>
                                            <p:cond delay="600"/>
                                          </p:stCondLst>
                                        </p:cTn>
                                        <p:tgtEl>
                                          <p:spTgt spid="20"/>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from="(-#ppt_w/2)" to="(#ppt_x)" calcmode="lin" valueType="num">
                                      <p:cBhvr>
                                        <p:cTn id="37" dur="600" fill="hold">
                                          <p:stCondLst>
                                            <p:cond delay="0"/>
                                          </p:stCondLst>
                                        </p:cTn>
                                        <p:tgtEl>
                                          <p:spTgt spid="21"/>
                                        </p:tgtEl>
                                        <p:attrNameLst>
                                          <p:attrName>ppt_x</p:attrName>
                                        </p:attrNameLst>
                                      </p:cBhvr>
                                    </p:anim>
                                    <p:anim from="0" to="-1.0" calcmode="lin" valueType="num">
                                      <p:cBhvr>
                                        <p:cTn id="38" dur="200" decel="50000" autoRev="1" fill="hold">
                                          <p:stCondLst>
                                            <p:cond delay="600"/>
                                          </p:stCondLst>
                                        </p:cTn>
                                        <p:tgtEl>
                                          <p:spTgt spid="21"/>
                                        </p:tgtEl>
                                        <p:attrNameLst>
                                          <p:attrName>xshear</p:attrName>
                                        </p:attrNameLst>
                                      </p:cBhvr>
                                    </p:anim>
                                    <p:animScale>
                                      <p:cBhvr>
                                        <p:cTn id="39" dur="200" decel="100000" autoRev="1" fill="hold">
                                          <p:stCondLst>
                                            <p:cond delay="600"/>
                                          </p:stCondLst>
                                        </p:cTn>
                                        <p:tgtEl>
                                          <p:spTgt spid="21"/>
                                        </p:tgtEl>
                                      </p:cBhvr>
                                      <p:from x="100000" y="100000"/>
                                      <p:to x="80000" y="100000"/>
                                    </p:animScale>
                                    <p:anim by="(#ppt_h/3+#ppt_w*0.1)" calcmode="lin" valueType="num">
                                      <p:cBhvr additive="sum">
                                        <p:cTn id="40" dur="200" decel="100000" autoRev="1" fill="hold">
                                          <p:stCondLst>
                                            <p:cond delay="600"/>
                                          </p:stCondLst>
                                        </p:cTn>
                                        <p:tgtEl>
                                          <p:spTgt spid="2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9328719" y="292388"/>
            <a:ext cx="286328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rgbClr val="FF4343"/>
                </a:solidFill>
                <a:effectLst/>
                <a:latin typeface="Calibri" pitchFamily="34" charset="0"/>
                <a:ea typeface="Calibri" pitchFamily="34" charset="0"/>
                <a:cs typeface="B Kamran" pitchFamily="2" charset="-78"/>
              </a:rPr>
              <a:t>4)اتاق کمک های اولّیه</a:t>
            </a:r>
            <a:r>
              <a:rPr lang="fa-IR" sz="3200" b="1" dirty="0" smtClean="0">
                <a:solidFill>
                  <a:srgbClr val="FF4343"/>
                </a:solidFill>
                <a:latin typeface="Calibri" pitchFamily="34" charset="0"/>
                <a:ea typeface="Calibri" pitchFamily="34" charset="0"/>
                <a:cs typeface="B Kamran" pitchFamily="2" charset="-78"/>
              </a:rPr>
              <a:t>:</a:t>
            </a:r>
            <a:r>
              <a:rPr kumimoji="0" lang="en-US" sz="3200" b="1" i="0" u="none" strike="noStrike" cap="none" normalizeH="0" baseline="0" dirty="0" smtClean="0">
                <a:ln>
                  <a:noFill/>
                </a:ln>
                <a:solidFill>
                  <a:srgbClr val="FF4343"/>
                </a:solidFill>
                <a:effectLst/>
                <a:latin typeface="Calibri" pitchFamily="34" charset="0"/>
                <a:ea typeface="Calibri" pitchFamily="34" charset="0"/>
                <a:cs typeface="B Kamran" pitchFamily="2" charset="-78"/>
              </a:rPr>
              <a:t> </a:t>
            </a:r>
            <a:endParaRPr kumimoji="0" lang="en-US" sz="3200" b="1" i="0" u="none" strike="noStrike" cap="none" normalizeH="0" baseline="0" dirty="0" smtClean="0">
              <a:ln>
                <a:noFill/>
              </a:ln>
              <a:solidFill>
                <a:srgbClr val="FF4343"/>
              </a:solidFill>
              <a:effectLst/>
              <a:latin typeface="Arial" pitchFamily="34" charset="0"/>
              <a:cs typeface="B Kamran" pitchFamily="2" charset="-78"/>
            </a:endParaRPr>
          </a:p>
        </p:txBody>
      </p:sp>
      <p:sp>
        <p:nvSpPr>
          <p:cNvPr id="4" name="Rectangle 3"/>
          <p:cNvSpPr/>
          <p:nvPr/>
        </p:nvSpPr>
        <p:spPr>
          <a:xfrm>
            <a:off x="2" y="2373332"/>
            <a:ext cx="12192000" cy="1077218"/>
          </a:xfrm>
          <a:prstGeom prst="rect">
            <a:avLst/>
          </a:prstGeom>
        </p:spPr>
        <p:txBody>
          <a:bodyPr wrap="square">
            <a:spAutoFit/>
          </a:bodyPr>
          <a:lstStyle/>
          <a:p>
            <a:pPr algn="r"/>
            <a:r>
              <a:rPr lang="fa-IR" sz="3200" b="1" dirty="0" smtClean="0">
                <a:solidFill>
                  <a:srgbClr val="FF4343"/>
                </a:solidFill>
                <a:cs typeface="B Kamran" pitchFamily="2" charset="-78"/>
              </a:rPr>
              <a:t>اصول اصلی طراحی:این اتاق باید دسترسی خوبی به اتاق مدیریت داشته باشد.در این مکان باید سرویس وجود داشته باشد یا ترجیحا ارتباط مستقیم با آن داشته باشد</a:t>
            </a:r>
            <a:endParaRPr lang="en-US" sz="3200" b="1" dirty="0">
              <a:solidFill>
                <a:srgbClr val="FF4343"/>
              </a:solidFill>
              <a:cs typeface="B Kamran" pitchFamily="2" charset="-78"/>
            </a:endParaRPr>
          </a:p>
        </p:txBody>
      </p:sp>
      <p:sp>
        <p:nvSpPr>
          <p:cNvPr id="31746" name="Rectangle 2"/>
          <p:cNvSpPr>
            <a:spLocks noChangeArrowheads="1"/>
          </p:cNvSpPr>
          <p:nvPr/>
        </p:nvSpPr>
        <p:spPr bwMode="auto">
          <a:xfrm>
            <a:off x="3342833" y="4148271"/>
            <a:ext cx="861966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rgbClr val="FF4343"/>
                </a:solidFill>
                <a:effectLst/>
                <a:latin typeface="Calibri" pitchFamily="34" charset="0"/>
                <a:ea typeface="Calibri" pitchFamily="34" charset="0"/>
                <a:cs typeface="B Kamran" pitchFamily="2" charset="-78"/>
              </a:rPr>
              <a:t>تحلیل گروه: ارتباط مناسبی با اتاق مدیریت دارد. این فضا ارتباط خوبی با سرویس ندارد</a:t>
            </a:r>
            <a:r>
              <a:rPr kumimoji="0" lang="en-US" sz="3200" b="1" i="0" u="none" strike="noStrike" cap="none" normalizeH="0" baseline="0" dirty="0" smtClean="0">
                <a:ln>
                  <a:noFill/>
                </a:ln>
                <a:solidFill>
                  <a:srgbClr val="FF4343"/>
                </a:solidFill>
                <a:effectLst/>
                <a:latin typeface="Calibri" pitchFamily="34" charset="0"/>
                <a:ea typeface="Calibri" pitchFamily="34" charset="0"/>
                <a:cs typeface="B Kamran" pitchFamily="2" charset="-78"/>
              </a:rPr>
              <a:t>.</a:t>
            </a:r>
            <a:endParaRPr kumimoji="0" lang="en-US" sz="3200" b="1" i="0" u="none" strike="noStrike" cap="none" normalizeH="0" baseline="0" dirty="0" smtClean="0">
              <a:ln>
                <a:noFill/>
              </a:ln>
              <a:solidFill>
                <a:srgbClr val="FF4343"/>
              </a:solidFill>
              <a:effectLst/>
              <a:latin typeface="Arial" pitchFamily="34" charset="0"/>
              <a:cs typeface="B Kamran" pitchFamily="2" charset="-78"/>
            </a:endParaRPr>
          </a:p>
        </p:txBody>
      </p:sp>
      <p:sp>
        <p:nvSpPr>
          <p:cNvPr id="8" name="Rectangle 7"/>
          <p:cNvSpPr/>
          <p:nvPr/>
        </p:nvSpPr>
        <p:spPr>
          <a:xfrm>
            <a:off x="423081" y="1174569"/>
            <a:ext cx="11768919" cy="605935"/>
          </a:xfrm>
          <a:prstGeom prst="rect">
            <a:avLst/>
          </a:prstGeom>
        </p:spPr>
        <p:txBody>
          <a:bodyPr wrap="square">
            <a:spAutoFit/>
          </a:bodyPr>
          <a:lstStyle/>
          <a:p>
            <a:pPr algn="r"/>
            <a:r>
              <a:rPr lang="fa-IR" sz="3200" b="1" dirty="0" smtClean="0">
                <a:solidFill>
                  <a:srgbClr val="002060"/>
                </a:solidFill>
                <a:cs typeface="B Kamran" pitchFamily="2" charset="-78"/>
              </a:rPr>
              <a:t>عملکرد: این مکان برای حوادث غیر مترقبه و معاینه ی کودکان در بنا پیشبینی شده است .</a:t>
            </a:r>
            <a:endParaRPr lang="en-US" sz="3200" b="1" dirty="0">
              <a:solidFill>
                <a:srgbClr val="002060"/>
              </a:solidFill>
              <a:cs typeface="B Kamran" pitchFamily="2" charset="-78"/>
            </a:endParaRPr>
          </a:p>
        </p:txBody>
      </p:sp>
      <p:pic>
        <p:nvPicPr>
          <p:cNvPr id="31748" name="Picture 4" descr="C:\Program Files (x86)\Microsoft Office\MEDIA\CAGCAT10\j0240719.wmf"/>
          <p:cNvPicPr>
            <a:picLocks noChangeAspect="1" noChangeArrowheads="1"/>
          </p:cNvPicPr>
          <p:nvPr/>
        </p:nvPicPr>
        <p:blipFill>
          <a:blip r:embed="rId2"/>
          <a:srcRect/>
          <a:stretch>
            <a:fillRect/>
          </a:stretch>
        </p:blipFill>
        <p:spPr bwMode="auto">
          <a:xfrm>
            <a:off x="236591" y="4279000"/>
            <a:ext cx="1164030" cy="182697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1745"/>
                                        </p:tgtEl>
                                        <p:attrNameLst>
                                          <p:attrName>style.visibility</p:attrName>
                                        </p:attrNameLst>
                                      </p:cBhvr>
                                      <p:to>
                                        <p:strVal val="visible"/>
                                      </p:to>
                                    </p:set>
                                    <p:anim calcmode="lin" valueType="num">
                                      <p:cBhvr>
                                        <p:cTn id="7" dur="1000" fill="hold"/>
                                        <p:tgtEl>
                                          <p:spTgt spid="31745"/>
                                        </p:tgtEl>
                                        <p:attrNameLst>
                                          <p:attrName>ppt_w</p:attrName>
                                        </p:attrNameLst>
                                      </p:cBhvr>
                                      <p:tavLst>
                                        <p:tav tm="0">
                                          <p:val>
                                            <p:fltVal val="0"/>
                                          </p:val>
                                        </p:tav>
                                        <p:tav tm="100000">
                                          <p:val>
                                            <p:strVal val="#ppt_w"/>
                                          </p:val>
                                        </p:tav>
                                      </p:tavLst>
                                    </p:anim>
                                    <p:anim calcmode="lin" valueType="num">
                                      <p:cBhvr>
                                        <p:cTn id="8" dur="1000" fill="hold"/>
                                        <p:tgtEl>
                                          <p:spTgt spid="31745"/>
                                        </p:tgtEl>
                                        <p:attrNameLst>
                                          <p:attrName>ppt_h</p:attrName>
                                        </p:attrNameLst>
                                      </p:cBhvr>
                                      <p:tavLst>
                                        <p:tav tm="0">
                                          <p:val>
                                            <p:fltVal val="0"/>
                                          </p:val>
                                        </p:tav>
                                        <p:tav tm="100000">
                                          <p:val>
                                            <p:strVal val="#ppt_h"/>
                                          </p:val>
                                        </p:tav>
                                      </p:tavLst>
                                    </p:anim>
                                    <p:anim calcmode="lin" valueType="num">
                                      <p:cBhvr>
                                        <p:cTn id="9" dur="1000" fill="hold"/>
                                        <p:tgtEl>
                                          <p:spTgt spid="31745"/>
                                        </p:tgtEl>
                                        <p:attrNameLst>
                                          <p:attrName>style.rotation</p:attrName>
                                        </p:attrNameLst>
                                      </p:cBhvr>
                                      <p:tavLst>
                                        <p:tav tm="0">
                                          <p:val>
                                            <p:fltVal val="90"/>
                                          </p:val>
                                        </p:tav>
                                        <p:tav tm="100000">
                                          <p:val>
                                            <p:fltVal val="0"/>
                                          </p:val>
                                        </p:tav>
                                      </p:tavLst>
                                    </p:anim>
                                    <p:animEffect transition="in" filter="fade">
                                      <p:cBhvr>
                                        <p:cTn id="10" dur="1000"/>
                                        <p:tgtEl>
                                          <p:spTgt spid="3174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anim calcmode="lin" valueType="num">
                                      <p:cBhvr>
                                        <p:cTn id="15" dur="500" fill="hold"/>
                                        <p:tgtEl>
                                          <p:spTgt spid="31748"/>
                                        </p:tgtEl>
                                        <p:attrNameLst>
                                          <p:attrName>ppt_w</p:attrName>
                                        </p:attrNameLst>
                                      </p:cBhvr>
                                      <p:tavLst>
                                        <p:tav tm="0">
                                          <p:val>
                                            <p:fltVal val="0"/>
                                          </p:val>
                                        </p:tav>
                                        <p:tav tm="100000">
                                          <p:val>
                                            <p:strVal val="#ppt_w"/>
                                          </p:val>
                                        </p:tav>
                                      </p:tavLst>
                                    </p:anim>
                                    <p:anim calcmode="lin" valueType="num">
                                      <p:cBhvr>
                                        <p:cTn id="16" dur="500" fill="hold"/>
                                        <p:tgtEl>
                                          <p:spTgt spid="31748"/>
                                        </p:tgtEl>
                                        <p:attrNameLst>
                                          <p:attrName>ppt_h</p:attrName>
                                        </p:attrNameLst>
                                      </p:cBhvr>
                                      <p:tavLst>
                                        <p:tav tm="0">
                                          <p:val>
                                            <p:fltVal val="0"/>
                                          </p:val>
                                        </p:tav>
                                        <p:tav tm="100000">
                                          <p:val>
                                            <p:strVal val="#ppt_h"/>
                                          </p:val>
                                        </p:tav>
                                      </p:tavLst>
                                    </p:anim>
                                    <p:anim calcmode="lin" valueType="num">
                                      <p:cBhvr>
                                        <p:cTn id="17" dur="500" fill="hold"/>
                                        <p:tgtEl>
                                          <p:spTgt spid="31748"/>
                                        </p:tgtEl>
                                        <p:attrNameLst>
                                          <p:attrName>style.rotation</p:attrName>
                                        </p:attrNameLst>
                                      </p:cBhvr>
                                      <p:tavLst>
                                        <p:tav tm="0">
                                          <p:val>
                                            <p:fltVal val="360"/>
                                          </p:val>
                                        </p:tav>
                                        <p:tav tm="100000">
                                          <p:val>
                                            <p:fltVal val="0"/>
                                          </p:val>
                                        </p:tav>
                                      </p:tavLst>
                                    </p:anim>
                                    <p:animEffect transition="in" filter="fade">
                                      <p:cBhvr>
                                        <p:cTn id="18" dur="500"/>
                                        <p:tgtEl>
                                          <p:spTgt spid="31748"/>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1746"/>
                                        </p:tgtEl>
                                        <p:attrNameLst>
                                          <p:attrName>style.visibility</p:attrName>
                                        </p:attrNameLst>
                                      </p:cBhvr>
                                      <p:to>
                                        <p:strVal val="visible"/>
                                      </p:to>
                                    </p:set>
                                    <p:animEffect transition="in" filter="fade">
                                      <p:cBhvr>
                                        <p:cTn id="37" dur="1000"/>
                                        <p:tgtEl>
                                          <p:spTgt spid="31746"/>
                                        </p:tgtEl>
                                      </p:cBhvr>
                                    </p:animEffect>
                                    <p:anim calcmode="lin" valueType="num">
                                      <p:cBhvr>
                                        <p:cTn id="38" dur="1000" fill="hold"/>
                                        <p:tgtEl>
                                          <p:spTgt spid="31746"/>
                                        </p:tgtEl>
                                        <p:attrNameLst>
                                          <p:attrName>ppt_x</p:attrName>
                                        </p:attrNameLst>
                                      </p:cBhvr>
                                      <p:tavLst>
                                        <p:tav tm="0">
                                          <p:val>
                                            <p:strVal val="#ppt_x"/>
                                          </p:val>
                                        </p:tav>
                                        <p:tav tm="100000">
                                          <p:val>
                                            <p:strVal val="#ppt_x"/>
                                          </p:val>
                                        </p:tav>
                                      </p:tavLst>
                                    </p:anim>
                                    <p:anim calcmode="lin" valueType="num">
                                      <p:cBhvr>
                                        <p:cTn id="39"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P spid="4" grpId="0"/>
      <p:bldP spid="3174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5523" y="4776716"/>
            <a:ext cx="2415653" cy="1323833"/>
          </a:xfrm>
          <a:prstGeom prst="rect">
            <a:avLst/>
          </a:prstGeom>
          <a:effectLst>
            <a:outerShdw blurRad="50800" dist="38100" dir="10800000" algn="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4000" b="1" dirty="0" smtClean="0">
                <a:cs typeface="B Kamran" pitchFamily="2" charset="-78"/>
              </a:rPr>
              <a:t>ورودی</a:t>
            </a:r>
            <a:endParaRPr lang="en-US" sz="4000" b="1" dirty="0">
              <a:cs typeface="B Kamran" pitchFamily="2" charset="-78"/>
            </a:endParaRPr>
          </a:p>
        </p:txBody>
      </p:sp>
      <p:sp>
        <p:nvSpPr>
          <p:cNvPr id="3" name="Rectangle 2"/>
          <p:cNvSpPr/>
          <p:nvPr/>
        </p:nvSpPr>
        <p:spPr>
          <a:xfrm>
            <a:off x="7206018" y="1105469"/>
            <a:ext cx="1776484" cy="711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cs typeface="B Kamran" pitchFamily="2" charset="-78"/>
              </a:rPr>
              <a:t>سرویس</a:t>
            </a:r>
            <a:endParaRPr lang="en-US" sz="2400" b="1" dirty="0">
              <a:cs typeface="B Kamran" pitchFamily="2" charset="-78"/>
            </a:endParaRPr>
          </a:p>
        </p:txBody>
      </p:sp>
      <p:sp>
        <p:nvSpPr>
          <p:cNvPr id="4" name="Rectangle 3"/>
          <p:cNvSpPr/>
          <p:nvPr/>
        </p:nvSpPr>
        <p:spPr>
          <a:xfrm>
            <a:off x="7374340" y="4153469"/>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مدیریت</a:t>
            </a:r>
            <a:endParaRPr lang="en-US" sz="2400" b="1" dirty="0">
              <a:cs typeface="B Kamran" pitchFamily="2" charset="-78"/>
            </a:endParaRPr>
          </a:p>
        </p:txBody>
      </p:sp>
      <p:sp>
        <p:nvSpPr>
          <p:cNvPr id="5" name="Rectangle 4"/>
          <p:cNvSpPr/>
          <p:nvPr/>
        </p:nvSpPr>
        <p:spPr>
          <a:xfrm>
            <a:off x="2442949" y="1528549"/>
            <a:ext cx="1753739" cy="716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cs typeface="B Kamran" pitchFamily="2" charset="-78"/>
              </a:rPr>
              <a:t>ورودی</a:t>
            </a:r>
            <a:endParaRPr lang="en-US" sz="2400" b="1" dirty="0">
              <a:cs typeface="B Kamran" pitchFamily="2" charset="-78"/>
            </a:endParaRPr>
          </a:p>
        </p:txBody>
      </p:sp>
      <p:sp>
        <p:nvSpPr>
          <p:cNvPr id="6" name="Rectangle 5"/>
          <p:cNvSpPr/>
          <p:nvPr/>
        </p:nvSpPr>
        <p:spPr>
          <a:xfrm>
            <a:off x="4526509" y="3189027"/>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لابی</a:t>
            </a:r>
            <a:endParaRPr lang="en-US" sz="2400" b="1" dirty="0">
              <a:cs typeface="B Kamran" pitchFamily="2" charset="-78"/>
            </a:endParaRPr>
          </a:p>
        </p:txBody>
      </p:sp>
      <p:sp>
        <p:nvSpPr>
          <p:cNvPr id="7" name="Rectangle 6"/>
          <p:cNvSpPr/>
          <p:nvPr/>
        </p:nvSpPr>
        <p:spPr>
          <a:xfrm>
            <a:off x="1376149" y="3573438"/>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محوطه</a:t>
            </a:r>
            <a:endParaRPr lang="en-US" sz="2400" b="1" dirty="0">
              <a:cs typeface="B Kamran" pitchFamily="2" charset="-78"/>
            </a:endParaRPr>
          </a:p>
        </p:txBody>
      </p:sp>
      <p:sp>
        <p:nvSpPr>
          <p:cNvPr id="8" name="Rectangle 7"/>
          <p:cNvSpPr/>
          <p:nvPr/>
        </p:nvSpPr>
        <p:spPr>
          <a:xfrm>
            <a:off x="7328846" y="2620371"/>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کمک های اولیه</a:t>
            </a:r>
            <a:endParaRPr lang="en-US" sz="2400" b="1" dirty="0">
              <a:cs typeface="B Kamran" pitchFamily="2" charset="-78"/>
            </a:endParaRPr>
          </a:p>
        </p:txBody>
      </p:sp>
      <p:cxnSp>
        <p:nvCxnSpPr>
          <p:cNvPr id="9" name="Straight Arrow Connector 8"/>
          <p:cNvCxnSpPr/>
          <p:nvPr/>
        </p:nvCxnSpPr>
        <p:spPr>
          <a:xfrm rot="5400000" flipH="1" flipV="1">
            <a:off x="6100548" y="3480179"/>
            <a:ext cx="1624084" cy="1487605"/>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rot="10800000">
            <a:off x="3057101" y="4217163"/>
            <a:ext cx="1665026" cy="832511"/>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6496336" y="4531058"/>
            <a:ext cx="1050876" cy="545911"/>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rot="5400000" flipH="1" flipV="1">
            <a:off x="5049672" y="4492390"/>
            <a:ext cx="1257869" cy="134203"/>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rot="5400000" flipH="1" flipV="1">
            <a:off x="5773005" y="1869745"/>
            <a:ext cx="1910687" cy="1337481"/>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rot="16200000" flipV="1">
            <a:off x="3964680" y="2081284"/>
            <a:ext cx="1323832" cy="1201003"/>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1569492" y="138275"/>
            <a:ext cx="8243248" cy="707886"/>
          </a:xfrm>
          <a:prstGeom prst="rect">
            <a:avLst/>
          </a:prstGeom>
          <a:noFill/>
        </p:spPr>
        <p:txBody>
          <a:bodyPr wrap="square" rtlCol="0">
            <a:spAutoFit/>
          </a:bodyPr>
          <a:lstStyle/>
          <a:p>
            <a:pPr algn="ctr"/>
            <a:r>
              <a:rPr lang="fa-IR" sz="4000" b="1" dirty="0" smtClean="0">
                <a:cs typeface="B Kamran" pitchFamily="2" charset="-78"/>
              </a:rPr>
              <a:t>دیاگرام فضایی اتاق کارمندان </a:t>
            </a:r>
            <a:endParaRPr lang="en-US" sz="4000" b="1" dirty="0">
              <a:cs typeface="B Kamran" pitchFamily="2" charset="-78"/>
            </a:endParaRPr>
          </a:p>
        </p:txBody>
      </p:sp>
      <p:sp>
        <p:nvSpPr>
          <p:cNvPr id="16" name="Rectangle 15"/>
          <p:cNvSpPr/>
          <p:nvPr/>
        </p:nvSpPr>
        <p:spPr>
          <a:xfrm>
            <a:off x="10959154" y="491319"/>
            <a:ext cx="1232846" cy="35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B Kamran" pitchFamily="2" charset="-78"/>
            </a:endParaRPr>
          </a:p>
        </p:txBody>
      </p:sp>
      <p:sp>
        <p:nvSpPr>
          <p:cNvPr id="17" name="Rectangle 16"/>
          <p:cNvSpPr/>
          <p:nvPr/>
        </p:nvSpPr>
        <p:spPr>
          <a:xfrm>
            <a:off x="10713493" y="1078174"/>
            <a:ext cx="1478507" cy="382137"/>
          </a:xfrm>
          <a:prstGeom prst="rect">
            <a:avLst/>
          </a:prstGeom>
          <a:ln>
            <a:solidFill>
              <a:schemeClr val="bg2">
                <a:lumMod val="25000"/>
              </a:schemeClr>
            </a:solidFill>
          </a:ln>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a:cs typeface="B Kamran" pitchFamily="2" charset="-78"/>
            </a:endParaRPr>
          </a:p>
        </p:txBody>
      </p:sp>
      <p:sp>
        <p:nvSpPr>
          <p:cNvPr id="18" name="Rectangle 17"/>
          <p:cNvSpPr/>
          <p:nvPr/>
        </p:nvSpPr>
        <p:spPr>
          <a:xfrm>
            <a:off x="10508775" y="1680948"/>
            <a:ext cx="1683225" cy="448103"/>
          </a:xfrm>
          <a:prstGeom prst="rect">
            <a:avLst/>
          </a:prstGeom>
          <a:effectLst>
            <a:outerShdw blurRad="50800" dist="38100" dir="10800000" algn="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000" b="1" dirty="0">
              <a:cs typeface="B Kamran" pitchFamily="2" charset="-78"/>
            </a:endParaRPr>
          </a:p>
        </p:txBody>
      </p:sp>
      <p:sp>
        <p:nvSpPr>
          <p:cNvPr id="19" name="TextBox 18"/>
          <p:cNvSpPr txBox="1"/>
          <p:nvPr/>
        </p:nvSpPr>
        <p:spPr>
          <a:xfrm>
            <a:off x="10963701" y="395787"/>
            <a:ext cx="1692324" cy="536685"/>
          </a:xfrm>
          <a:prstGeom prst="rect">
            <a:avLst/>
          </a:prstGeom>
          <a:noFill/>
        </p:spPr>
        <p:txBody>
          <a:bodyPr wrap="square" rtlCol="0">
            <a:spAutoFit/>
          </a:bodyPr>
          <a:lstStyle/>
          <a:p>
            <a:r>
              <a:rPr lang="fa-IR" sz="2800" b="1" dirty="0" smtClean="0">
                <a:cs typeface="B Kamran" pitchFamily="2" charset="-78"/>
              </a:rPr>
              <a:t>غیر مستقیم</a:t>
            </a:r>
          </a:p>
        </p:txBody>
      </p:sp>
      <p:sp>
        <p:nvSpPr>
          <p:cNvPr id="20" name="TextBox 19"/>
          <p:cNvSpPr txBox="1"/>
          <p:nvPr/>
        </p:nvSpPr>
        <p:spPr>
          <a:xfrm>
            <a:off x="11188892" y="968991"/>
            <a:ext cx="2006220" cy="523220"/>
          </a:xfrm>
          <a:prstGeom prst="rect">
            <a:avLst/>
          </a:prstGeom>
          <a:noFill/>
        </p:spPr>
        <p:txBody>
          <a:bodyPr wrap="square" rtlCol="0">
            <a:spAutoFit/>
          </a:bodyPr>
          <a:lstStyle/>
          <a:p>
            <a:r>
              <a:rPr lang="fa-IR" sz="2800" b="1" dirty="0" smtClean="0">
                <a:cs typeface="B Kamran" pitchFamily="2" charset="-78"/>
              </a:rPr>
              <a:t>مستقیم</a:t>
            </a:r>
            <a:endParaRPr lang="en-US" sz="2800" b="1" dirty="0">
              <a:cs typeface="B Kamran" pitchFamily="2" charset="-78"/>
            </a:endParaRPr>
          </a:p>
        </p:txBody>
      </p:sp>
      <p:sp>
        <p:nvSpPr>
          <p:cNvPr id="21" name="TextBox 20"/>
          <p:cNvSpPr txBox="1"/>
          <p:nvPr/>
        </p:nvSpPr>
        <p:spPr>
          <a:xfrm>
            <a:off x="10481482" y="1651379"/>
            <a:ext cx="2365612" cy="536685"/>
          </a:xfrm>
          <a:prstGeom prst="rect">
            <a:avLst/>
          </a:prstGeom>
          <a:noFill/>
        </p:spPr>
        <p:txBody>
          <a:bodyPr wrap="square" rtlCol="0">
            <a:spAutoFit/>
          </a:bodyPr>
          <a:lstStyle/>
          <a:p>
            <a:r>
              <a:rPr lang="fa-IR" sz="2800" b="1" dirty="0" smtClean="0">
                <a:cs typeface="B Kamran" pitchFamily="2" charset="-78"/>
              </a:rPr>
              <a:t>فضای مورد نظر</a:t>
            </a:r>
            <a:endParaRPr lang="en-US" sz="2800" b="1" dirty="0">
              <a:cs typeface="B Kamran"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from="(-#ppt_w/2)" to="(#ppt_x)" calcmode="lin" valueType="num">
                                      <p:cBhvr>
                                        <p:cTn id="15" dur="600" fill="hold">
                                          <p:stCondLst>
                                            <p:cond delay="0"/>
                                          </p:stCondLst>
                                        </p:cTn>
                                        <p:tgtEl>
                                          <p:spTgt spid="19"/>
                                        </p:tgtEl>
                                        <p:attrNameLst>
                                          <p:attrName>ppt_x</p:attrName>
                                        </p:attrNameLst>
                                      </p:cBhvr>
                                    </p:anim>
                                    <p:anim from="0" to="-1.0" calcmode="lin" valueType="num">
                                      <p:cBhvr>
                                        <p:cTn id="16" dur="200" decel="50000" autoRev="1" fill="hold">
                                          <p:stCondLst>
                                            <p:cond delay="600"/>
                                          </p:stCondLst>
                                        </p:cTn>
                                        <p:tgtEl>
                                          <p:spTgt spid="19"/>
                                        </p:tgtEl>
                                        <p:attrNameLst>
                                          <p:attrName>xshear</p:attrName>
                                        </p:attrNameLst>
                                      </p:cBhvr>
                                    </p:anim>
                                    <p:animScale>
                                      <p:cBhvr>
                                        <p:cTn id="17" dur="200" decel="100000" autoRev="1" fill="hold">
                                          <p:stCondLst>
                                            <p:cond delay="600"/>
                                          </p:stCondLst>
                                        </p:cTn>
                                        <p:tgtEl>
                                          <p:spTgt spid="19"/>
                                        </p:tgtEl>
                                      </p:cBhvr>
                                      <p:from x="100000" y="100000"/>
                                      <p:to x="80000" y="100000"/>
                                    </p:animScale>
                                    <p:anim by="(#ppt_h/3+#ppt_w*0.1)" calcmode="lin" valueType="num">
                                      <p:cBhvr additive="sum">
                                        <p:cTn id="18" dur="200" decel="100000" autoRev="1" fill="hold">
                                          <p:stCondLst>
                                            <p:cond delay="600"/>
                                          </p:stCondLst>
                                        </p:cTn>
                                        <p:tgtEl>
                                          <p:spTgt spid="19"/>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from="(-#ppt_w/2)" to="(#ppt_x)" calcmode="lin" valueType="num">
                                      <p:cBhvr>
                                        <p:cTn id="23" dur="600" fill="hold">
                                          <p:stCondLst>
                                            <p:cond delay="0"/>
                                          </p:stCondLst>
                                        </p:cTn>
                                        <p:tgtEl>
                                          <p:spTgt spid="17"/>
                                        </p:tgtEl>
                                        <p:attrNameLst>
                                          <p:attrName>ppt_x</p:attrName>
                                        </p:attrNameLst>
                                      </p:cBhvr>
                                    </p:anim>
                                    <p:anim from="0" to="-1.0" calcmode="lin" valueType="num">
                                      <p:cBhvr>
                                        <p:cTn id="24" dur="200" decel="50000" autoRev="1" fill="hold">
                                          <p:stCondLst>
                                            <p:cond delay="600"/>
                                          </p:stCondLst>
                                        </p:cTn>
                                        <p:tgtEl>
                                          <p:spTgt spid="17"/>
                                        </p:tgtEl>
                                        <p:attrNameLst>
                                          <p:attrName>xshear</p:attrName>
                                        </p:attrNameLst>
                                      </p:cBhvr>
                                    </p:anim>
                                    <p:animScale>
                                      <p:cBhvr>
                                        <p:cTn id="25" dur="200" decel="100000" autoRev="1" fill="hold">
                                          <p:stCondLst>
                                            <p:cond delay="600"/>
                                          </p:stCondLst>
                                        </p:cTn>
                                        <p:tgtEl>
                                          <p:spTgt spid="17"/>
                                        </p:tgtEl>
                                      </p:cBhvr>
                                      <p:from x="100000" y="100000"/>
                                      <p:to x="80000" y="100000"/>
                                    </p:animScale>
                                    <p:anim by="(#ppt_h/3+#ppt_w*0.1)" calcmode="lin" valueType="num">
                                      <p:cBhvr additive="sum">
                                        <p:cTn id="26" dur="200" decel="100000" autoRev="1" fill="hold">
                                          <p:stCondLst>
                                            <p:cond delay="600"/>
                                          </p:stCondLst>
                                        </p:cTn>
                                        <p:tgtEl>
                                          <p:spTgt spid="17"/>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from="(-#ppt_w/2)" to="(#ppt_x)" calcmode="lin" valueType="num">
                                      <p:cBhvr>
                                        <p:cTn id="31" dur="600" fill="hold">
                                          <p:stCondLst>
                                            <p:cond delay="0"/>
                                          </p:stCondLst>
                                        </p:cTn>
                                        <p:tgtEl>
                                          <p:spTgt spid="18"/>
                                        </p:tgtEl>
                                        <p:attrNameLst>
                                          <p:attrName>ppt_x</p:attrName>
                                        </p:attrNameLst>
                                      </p:cBhvr>
                                    </p:anim>
                                    <p:anim from="0" to="-1.0" calcmode="lin" valueType="num">
                                      <p:cBhvr>
                                        <p:cTn id="32" dur="200" decel="50000" autoRev="1" fill="hold">
                                          <p:stCondLst>
                                            <p:cond delay="600"/>
                                          </p:stCondLst>
                                        </p:cTn>
                                        <p:tgtEl>
                                          <p:spTgt spid="18"/>
                                        </p:tgtEl>
                                        <p:attrNameLst>
                                          <p:attrName>xshear</p:attrName>
                                        </p:attrNameLst>
                                      </p:cBhvr>
                                    </p:anim>
                                    <p:animScale>
                                      <p:cBhvr>
                                        <p:cTn id="33" dur="200" decel="100000" autoRev="1" fill="hold">
                                          <p:stCondLst>
                                            <p:cond delay="600"/>
                                          </p:stCondLst>
                                        </p:cTn>
                                        <p:tgtEl>
                                          <p:spTgt spid="18"/>
                                        </p:tgtEl>
                                      </p:cBhvr>
                                      <p:from x="100000" y="100000"/>
                                      <p:to x="80000" y="100000"/>
                                    </p:animScale>
                                    <p:anim by="(#ppt_h/3+#ppt_w*0.1)" calcmode="lin" valueType="num">
                                      <p:cBhvr additive="sum">
                                        <p:cTn id="34" dur="200" decel="100000" autoRev="1" fill="hold">
                                          <p:stCondLst>
                                            <p:cond delay="600"/>
                                          </p:stCondLst>
                                        </p:cTn>
                                        <p:tgtEl>
                                          <p:spTgt spid="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matin\endo shuhei architect institute    bubbletecture M\k20.gif"/>
          <p:cNvPicPr>
            <a:picLocks noChangeAspect="1" noChangeArrowheads="1"/>
          </p:cNvPicPr>
          <p:nvPr/>
        </p:nvPicPr>
        <p:blipFill>
          <a:blip r:embed="rId2"/>
          <a:srcRect/>
          <a:stretch>
            <a:fillRect/>
          </a:stretch>
        </p:blipFill>
        <p:spPr bwMode="auto">
          <a:xfrm>
            <a:off x="326950" y="446232"/>
            <a:ext cx="7863924" cy="4691271"/>
          </a:xfrm>
          <a:prstGeom prst="rect">
            <a:avLst/>
          </a:prstGeom>
          <a:noFill/>
        </p:spPr>
      </p:pic>
      <p:sp>
        <p:nvSpPr>
          <p:cNvPr id="3" name="Rectangle 2"/>
          <p:cNvSpPr/>
          <p:nvPr/>
        </p:nvSpPr>
        <p:spPr>
          <a:xfrm>
            <a:off x="5817477" y="3281285"/>
            <a:ext cx="2695904" cy="1937101"/>
          </a:xfrm>
          <a:prstGeom prst="rect">
            <a:avLst/>
          </a:prstGeom>
          <a:solidFill>
            <a:srgbClr val="C7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2607" y="3484179"/>
            <a:ext cx="662152" cy="50449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6" name="Straight Arrow Connector 5"/>
          <p:cNvCxnSpPr/>
          <p:nvPr/>
        </p:nvCxnSpPr>
        <p:spPr>
          <a:xfrm flipV="1">
            <a:off x="804041" y="3626069"/>
            <a:ext cx="6022428" cy="630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ectangle 6"/>
          <p:cNvSpPr/>
          <p:nvPr/>
        </p:nvSpPr>
        <p:spPr>
          <a:xfrm>
            <a:off x="8137685" y="1935796"/>
            <a:ext cx="4054315" cy="461665"/>
          </a:xfrm>
          <a:prstGeom prst="rect">
            <a:avLst/>
          </a:prstGeom>
        </p:spPr>
        <p:txBody>
          <a:bodyPr wrap="none">
            <a:spAutoFit/>
          </a:bodyPr>
          <a:lstStyle/>
          <a:p>
            <a:r>
              <a:rPr lang="fa-IR" sz="2400" b="1" dirty="0" smtClean="0">
                <a:solidFill>
                  <a:srgbClr val="FF4343"/>
                </a:solidFill>
                <a:cs typeface="B Kamran" pitchFamily="2" charset="-78"/>
              </a:rPr>
              <a:t>موقعیت: در جهت غرب بنا جایگیری شده است.</a:t>
            </a:r>
            <a:endParaRPr lang="en-US" sz="2400" b="1" dirty="0">
              <a:solidFill>
                <a:srgbClr val="FF4343"/>
              </a:solidFill>
              <a:cs typeface="B Kamran" pitchFamily="2" charset="-78"/>
            </a:endParaRPr>
          </a:p>
        </p:txBody>
      </p:sp>
      <p:sp>
        <p:nvSpPr>
          <p:cNvPr id="8" name="Rectangle 7"/>
          <p:cNvSpPr/>
          <p:nvPr/>
        </p:nvSpPr>
        <p:spPr>
          <a:xfrm>
            <a:off x="8007842" y="3023617"/>
            <a:ext cx="4184159" cy="461665"/>
          </a:xfrm>
          <a:prstGeom prst="rect">
            <a:avLst/>
          </a:prstGeom>
        </p:spPr>
        <p:txBody>
          <a:bodyPr wrap="none">
            <a:spAutoFit/>
          </a:bodyPr>
          <a:lstStyle/>
          <a:p>
            <a:pPr lvl="0" algn="r" fontAlgn="base">
              <a:spcBef>
                <a:spcPct val="0"/>
              </a:spcBef>
              <a:spcAft>
                <a:spcPct val="0"/>
              </a:spcAft>
            </a:pPr>
            <a:r>
              <a:rPr lang="fa-IR" sz="2400" b="1" dirty="0" smtClean="0">
                <a:solidFill>
                  <a:srgbClr val="002060"/>
                </a:solidFill>
                <a:latin typeface="Calibri" pitchFamily="34" charset="0"/>
                <a:ea typeface="Calibri" pitchFamily="34" charset="0"/>
                <a:cs typeface="B Kamran" pitchFamily="2" charset="-78"/>
              </a:rPr>
              <a:t>نور: کتاب خانه از هیچ نور طبیعی تامین نمی شود.</a:t>
            </a:r>
            <a:r>
              <a:rPr lang="en-US" sz="2400" b="1" dirty="0" smtClean="0">
                <a:solidFill>
                  <a:srgbClr val="002060"/>
                </a:solidFill>
                <a:latin typeface="Calibri" pitchFamily="34" charset="0"/>
                <a:ea typeface="Calibri" pitchFamily="34" charset="0"/>
                <a:cs typeface="B Kamran" pitchFamily="2" charset="-78"/>
              </a:rPr>
              <a:t> </a:t>
            </a:r>
            <a:endParaRPr lang="en-US" sz="2400" b="1" dirty="0" smtClean="0">
              <a:solidFill>
                <a:srgbClr val="002060"/>
              </a:solidFill>
              <a:latin typeface="Arial" pitchFamily="34" charset="0"/>
              <a:cs typeface="B Kamran" pitchFamily="2" charset="-78"/>
            </a:endParaRPr>
          </a:p>
        </p:txBody>
      </p:sp>
      <p:sp>
        <p:nvSpPr>
          <p:cNvPr id="9" name="Rectangle 8"/>
          <p:cNvSpPr/>
          <p:nvPr/>
        </p:nvSpPr>
        <p:spPr>
          <a:xfrm>
            <a:off x="4855779" y="3831049"/>
            <a:ext cx="7336221" cy="400110"/>
          </a:xfrm>
          <a:prstGeom prst="rect">
            <a:avLst/>
          </a:prstGeom>
        </p:spPr>
        <p:txBody>
          <a:bodyPr wrap="square">
            <a:spAutoFit/>
          </a:bodyPr>
          <a:lstStyle/>
          <a:p>
            <a:pPr algn="r"/>
            <a:r>
              <a:rPr lang="fa-IR" sz="2000" b="1" dirty="0" smtClean="0">
                <a:solidFill>
                  <a:srgbClr val="FF4343"/>
                </a:solidFill>
                <a:cs typeface="B Kamran" pitchFamily="2" charset="-78"/>
              </a:rPr>
              <a:t>رابطه ی فضایی: رابطه ی مستقیم با لابی و رابطه ی غیر مستقیم با کلاس ها ودر نهیت با ورودی دارد.</a:t>
            </a:r>
            <a:endParaRPr lang="en-US" sz="2000" b="1" dirty="0">
              <a:solidFill>
                <a:srgbClr val="FF4343"/>
              </a:solidFill>
              <a:cs typeface="B Kamran" pitchFamily="2" charset="-78"/>
            </a:endParaRPr>
          </a:p>
        </p:txBody>
      </p:sp>
      <p:sp>
        <p:nvSpPr>
          <p:cNvPr id="10" name="Rectangle 9"/>
          <p:cNvSpPr/>
          <p:nvPr/>
        </p:nvSpPr>
        <p:spPr>
          <a:xfrm>
            <a:off x="10502114" y="0"/>
            <a:ext cx="1689886" cy="584775"/>
          </a:xfrm>
          <a:prstGeom prst="rect">
            <a:avLst/>
          </a:prstGeom>
        </p:spPr>
        <p:txBody>
          <a:bodyPr wrap="none">
            <a:spAutoFit/>
          </a:bodyPr>
          <a:lstStyle/>
          <a:p>
            <a:r>
              <a:rPr lang="fa-IR" sz="3200" b="1" dirty="0" smtClean="0">
                <a:solidFill>
                  <a:srgbClr val="FF4343"/>
                </a:solidFill>
                <a:cs typeface="B Kamran" pitchFamily="2" charset="-78"/>
              </a:rPr>
              <a:t>7) کتاب خانه:</a:t>
            </a:r>
            <a:endParaRPr lang="en-US" sz="3200" b="1" dirty="0">
              <a:solidFill>
                <a:srgbClr val="FF4343"/>
              </a:solidFill>
              <a:cs typeface="B Kamran" pitchFamily="2" charset="-78"/>
            </a:endParaRPr>
          </a:p>
        </p:txBody>
      </p:sp>
      <p:sp>
        <p:nvSpPr>
          <p:cNvPr id="11" name="Rectangle 10"/>
          <p:cNvSpPr/>
          <p:nvPr/>
        </p:nvSpPr>
        <p:spPr>
          <a:xfrm>
            <a:off x="7286171" y="571472"/>
            <a:ext cx="4905829" cy="523220"/>
          </a:xfrm>
          <a:prstGeom prst="rect">
            <a:avLst/>
          </a:prstGeom>
        </p:spPr>
        <p:txBody>
          <a:bodyPr wrap="square">
            <a:spAutoFit/>
          </a:bodyPr>
          <a:lstStyle/>
          <a:p>
            <a:pPr algn="r" rtl="1"/>
            <a:r>
              <a:rPr lang="fa-IR" sz="2800" b="1" dirty="0" smtClean="0">
                <a:solidFill>
                  <a:srgbClr val="002060"/>
                </a:solidFill>
                <a:cs typeface="B Kamran" pitchFamily="2" charset="-78"/>
              </a:rPr>
              <a:t>عملکرد: فضایی برای مطالعه کودکان و کارکنان است.</a:t>
            </a:r>
            <a:endParaRPr lang="en-US" sz="2800" b="1" dirty="0">
              <a:solidFill>
                <a:srgbClr val="002060"/>
              </a:solidFill>
              <a:cs typeface="B Kamran"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matin\endo shuhei architect institute    bubbletecture M\k20.gif"/>
          <p:cNvPicPr>
            <a:picLocks noChangeAspect="1" noChangeArrowheads="1"/>
          </p:cNvPicPr>
          <p:nvPr/>
        </p:nvPicPr>
        <p:blipFill>
          <a:blip r:embed="rId2"/>
          <a:srcRect/>
          <a:stretch>
            <a:fillRect/>
          </a:stretch>
        </p:blipFill>
        <p:spPr bwMode="auto">
          <a:xfrm>
            <a:off x="374246" y="398936"/>
            <a:ext cx="7863924" cy="4691271"/>
          </a:xfrm>
          <a:prstGeom prst="rect">
            <a:avLst/>
          </a:prstGeom>
          <a:noFill/>
        </p:spPr>
      </p:pic>
      <p:sp>
        <p:nvSpPr>
          <p:cNvPr id="3" name="Rectangle 2"/>
          <p:cNvSpPr/>
          <p:nvPr/>
        </p:nvSpPr>
        <p:spPr>
          <a:xfrm>
            <a:off x="5864773" y="3233989"/>
            <a:ext cx="2695904" cy="1937101"/>
          </a:xfrm>
          <a:prstGeom prst="rect">
            <a:avLst/>
          </a:prstGeom>
          <a:solidFill>
            <a:srgbClr val="C7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727591" y="2140748"/>
            <a:ext cx="3464410" cy="400110"/>
          </a:xfrm>
          <a:prstGeom prst="rect">
            <a:avLst/>
          </a:prstGeom>
        </p:spPr>
        <p:txBody>
          <a:bodyPr wrap="none">
            <a:spAutoFit/>
          </a:bodyPr>
          <a:lstStyle/>
          <a:p>
            <a:pPr algn="r"/>
            <a:r>
              <a:rPr lang="fa-IR" sz="2000" b="1" dirty="0" smtClean="0">
                <a:solidFill>
                  <a:srgbClr val="002060"/>
                </a:solidFill>
                <a:cs typeface="B Kamran" pitchFamily="2" charset="-78"/>
              </a:rPr>
              <a:t>موقعیت: در جهت غرب بنا جایگیری شده است. </a:t>
            </a:r>
            <a:endParaRPr lang="en-US" sz="2000" b="1" dirty="0">
              <a:solidFill>
                <a:srgbClr val="002060"/>
              </a:solidFill>
              <a:cs typeface="B Kamran" pitchFamily="2" charset="-78"/>
            </a:endParaRPr>
          </a:p>
        </p:txBody>
      </p:sp>
      <p:sp>
        <p:nvSpPr>
          <p:cNvPr id="5" name="Rectangle 4"/>
          <p:cNvSpPr/>
          <p:nvPr/>
        </p:nvSpPr>
        <p:spPr>
          <a:xfrm>
            <a:off x="583324" y="2349062"/>
            <a:ext cx="630621" cy="7094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7" name="Straight Arrow Connector 6"/>
          <p:cNvCxnSpPr/>
          <p:nvPr/>
        </p:nvCxnSpPr>
        <p:spPr>
          <a:xfrm>
            <a:off x="1040524" y="2743200"/>
            <a:ext cx="5990897" cy="6779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9272612" y="3039382"/>
            <a:ext cx="2919389" cy="400110"/>
          </a:xfrm>
          <a:prstGeom prst="rect">
            <a:avLst/>
          </a:prstGeom>
        </p:spPr>
        <p:txBody>
          <a:bodyPr wrap="none">
            <a:spAutoFit/>
          </a:bodyPr>
          <a:lstStyle/>
          <a:p>
            <a:pPr lvl="0" algn="r" fontAlgn="base">
              <a:spcBef>
                <a:spcPct val="0"/>
              </a:spcBef>
              <a:spcAft>
                <a:spcPct val="0"/>
              </a:spcAft>
            </a:pPr>
            <a:r>
              <a:rPr lang="fa-IR" sz="2000" b="1" dirty="0" smtClean="0">
                <a:solidFill>
                  <a:srgbClr val="FF4343"/>
                </a:solidFill>
                <a:latin typeface="Calibri" pitchFamily="34" charset="0"/>
                <a:ea typeface="Calibri" pitchFamily="34" charset="0"/>
                <a:cs typeface="B Kamran" pitchFamily="2" charset="-78"/>
              </a:rPr>
              <a:t>نور: از جهت شرق و غرب نور دهی دارد</a:t>
            </a:r>
            <a:endParaRPr lang="en-US" sz="2000" b="1" dirty="0" smtClean="0">
              <a:solidFill>
                <a:srgbClr val="FF4343"/>
              </a:solidFill>
              <a:latin typeface="Arial" pitchFamily="34" charset="0"/>
              <a:cs typeface="B Kamran" pitchFamily="2" charset="-78"/>
            </a:endParaRPr>
          </a:p>
        </p:txBody>
      </p:sp>
      <p:sp>
        <p:nvSpPr>
          <p:cNvPr id="9" name="Rectangle 8"/>
          <p:cNvSpPr/>
          <p:nvPr/>
        </p:nvSpPr>
        <p:spPr>
          <a:xfrm>
            <a:off x="5465479" y="4032610"/>
            <a:ext cx="6726521" cy="400110"/>
          </a:xfrm>
          <a:prstGeom prst="rect">
            <a:avLst/>
          </a:prstGeom>
        </p:spPr>
        <p:txBody>
          <a:bodyPr wrap="none">
            <a:spAutoFit/>
          </a:bodyPr>
          <a:lstStyle/>
          <a:p>
            <a:pPr algn="r"/>
            <a:r>
              <a:rPr lang="en-US" sz="2000" b="1" dirty="0" smtClean="0">
                <a:solidFill>
                  <a:srgbClr val="002060"/>
                </a:solidFill>
                <a:cs typeface="B Kamran" pitchFamily="2" charset="-78"/>
              </a:rPr>
              <a:t> </a:t>
            </a:r>
            <a:r>
              <a:rPr lang="fa-IR" sz="2000" b="1" dirty="0" smtClean="0">
                <a:solidFill>
                  <a:srgbClr val="002060"/>
                </a:solidFill>
                <a:cs typeface="B Kamran" pitchFamily="2" charset="-78"/>
              </a:rPr>
              <a:t>رابطه ی فضایی: را بطه ی مستقیم با سرویس ورابطه ی غیر مستقیم با راهرو و اتاق مربیان دارد.</a:t>
            </a:r>
            <a:endParaRPr lang="en-US" sz="2000" b="1" dirty="0">
              <a:solidFill>
                <a:srgbClr val="002060"/>
              </a:solidFill>
              <a:cs typeface="B Kamran"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5523" y="4776716"/>
            <a:ext cx="2415653" cy="1323833"/>
          </a:xfrm>
          <a:prstGeom prst="rect">
            <a:avLst/>
          </a:prstGeom>
          <a:effectLst>
            <a:outerShdw blurRad="50800" dist="38100" dir="10800000" algn="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4000" b="1" dirty="0" smtClean="0">
                <a:cs typeface="B Kamran" pitchFamily="2" charset="-78"/>
              </a:rPr>
              <a:t>اتاق بازی های کثیف</a:t>
            </a:r>
            <a:endParaRPr lang="en-US" sz="4000" b="1" dirty="0">
              <a:cs typeface="B Kamran" pitchFamily="2" charset="-78"/>
            </a:endParaRPr>
          </a:p>
        </p:txBody>
      </p:sp>
      <p:sp>
        <p:nvSpPr>
          <p:cNvPr id="3" name="Rectangle 2"/>
          <p:cNvSpPr/>
          <p:nvPr/>
        </p:nvSpPr>
        <p:spPr>
          <a:xfrm>
            <a:off x="7601802" y="1842448"/>
            <a:ext cx="1776484" cy="711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cs typeface="B Kamran" pitchFamily="2" charset="-78"/>
              </a:rPr>
              <a:t>راهرو</a:t>
            </a:r>
            <a:endParaRPr lang="en-US" sz="2400" b="1" dirty="0">
              <a:cs typeface="B Kamran" pitchFamily="2" charset="-78"/>
            </a:endParaRPr>
          </a:p>
        </p:txBody>
      </p:sp>
      <p:sp>
        <p:nvSpPr>
          <p:cNvPr id="4" name="Rectangle 3"/>
          <p:cNvSpPr/>
          <p:nvPr/>
        </p:nvSpPr>
        <p:spPr>
          <a:xfrm>
            <a:off x="1801504" y="2006220"/>
            <a:ext cx="1753739" cy="716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cs typeface="B Kamran" pitchFamily="2" charset="-78"/>
              </a:rPr>
              <a:t>اتاق مربیان</a:t>
            </a:r>
            <a:endParaRPr lang="en-US" sz="2400" b="1" dirty="0">
              <a:cs typeface="B Kamran" pitchFamily="2" charset="-78"/>
            </a:endParaRPr>
          </a:p>
        </p:txBody>
      </p:sp>
      <p:sp>
        <p:nvSpPr>
          <p:cNvPr id="5" name="Rectangle 4"/>
          <p:cNvSpPr/>
          <p:nvPr/>
        </p:nvSpPr>
        <p:spPr>
          <a:xfrm>
            <a:off x="4526509" y="3189027"/>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لابی</a:t>
            </a:r>
            <a:endParaRPr lang="en-US" sz="2400" b="1" dirty="0">
              <a:cs typeface="B Kamran" pitchFamily="2" charset="-78"/>
            </a:endParaRPr>
          </a:p>
        </p:txBody>
      </p:sp>
      <p:sp>
        <p:nvSpPr>
          <p:cNvPr id="6" name="Rectangle 5"/>
          <p:cNvSpPr/>
          <p:nvPr/>
        </p:nvSpPr>
        <p:spPr>
          <a:xfrm>
            <a:off x="7519917" y="3603010"/>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سرویس</a:t>
            </a:r>
            <a:endParaRPr lang="en-US" sz="2400" b="1" dirty="0">
              <a:cs typeface="B Kamran" pitchFamily="2" charset="-78"/>
            </a:endParaRPr>
          </a:p>
        </p:txBody>
      </p:sp>
      <p:cxnSp>
        <p:nvCxnSpPr>
          <p:cNvPr id="8" name="Straight Arrow Connector 7"/>
          <p:cNvCxnSpPr/>
          <p:nvPr/>
        </p:nvCxnSpPr>
        <p:spPr>
          <a:xfrm rot="5400000" flipH="1" flipV="1">
            <a:off x="5049672" y="4492390"/>
            <a:ext cx="1257869" cy="134203"/>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6059606" y="2292824"/>
            <a:ext cx="1651380" cy="1201005"/>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rot="16200000" flipV="1">
            <a:off x="3323236" y="2558955"/>
            <a:ext cx="1323832" cy="1201003"/>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1569492" y="436728"/>
            <a:ext cx="8243248" cy="707886"/>
          </a:xfrm>
          <a:prstGeom prst="rect">
            <a:avLst/>
          </a:prstGeom>
          <a:noFill/>
        </p:spPr>
        <p:txBody>
          <a:bodyPr wrap="square" rtlCol="0">
            <a:spAutoFit/>
          </a:bodyPr>
          <a:lstStyle/>
          <a:p>
            <a:pPr algn="ctr"/>
            <a:r>
              <a:rPr lang="fa-IR" sz="4000" b="1" dirty="0" smtClean="0">
                <a:cs typeface="B Kamran" pitchFamily="2" charset="-78"/>
              </a:rPr>
              <a:t>دیاگرام فضایی اتاق بازی های کثیف</a:t>
            </a:r>
            <a:endParaRPr lang="en-US" sz="4000" b="1" dirty="0">
              <a:cs typeface="B Kamran" pitchFamily="2" charset="-78"/>
            </a:endParaRPr>
          </a:p>
        </p:txBody>
      </p:sp>
      <p:sp>
        <p:nvSpPr>
          <p:cNvPr id="12" name="Rectangle 11"/>
          <p:cNvSpPr/>
          <p:nvPr/>
        </p:nvSpPr>
        <p:spPr>
          <a:xfrm>
            <a:off x="10959154" y="491319"/>
            <a:ext cx="1232846" cy="35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B Kamran" pitchFamily="2" charset="-78"/>
            </a:endParaRPr>
          </a:p>
        </p:txBody>
      </p:sp>
      <p:sp>
        <p:nvSpPr>
          <p:cNvPr id="13" name="Rectangle 12"/>
          <p:cNvSpPr/>
          <p:nvPr/>
        </p:nvSpPr>
        <p:spPr>
          <a:xfrm>
            <a:off x="10713493" y="1078174"/>
            <a:ext cx="1478507" cy="382137"/>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a:cs typeface="B Kamran" pitchFamily="2" charset="-78"/>
            </a:endParaRPr>
          </a:p>
        </p:txBody>
      </p:sp>
      <p:sp>
        <p:nvSpPr>
          <p:cNvPr id="14" name="Rectangle 13"/>
          <p:cNvSpPr/>
          <p:nvPr/>
        </p:nvSpPr>
        <p:spPr>
          <a:xfrm>
            <a:off x="10508775" y="1680948"/>
            <a:ext cx="1683225" cy="448103"/>
          </a:xfrm>
          <a:prstGeom prst="rect">
            <a:avLst/>
          </a:prstGeom>
          <a:effectLst>
            <a:outerShdw blurRad="50800" dist="38100" dir="10800000" algn="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000" b="1" dirty="0">
              <a:cs typeface="B Kamran" pitchFamily="2" charset="-78"/>
            </a:endParaRPr>
          </a:p>
        </p:txBody>
      </p:sp>
      <p:sp>
        <p:nvSpPr>
          <p:cNvPr id="15" name="TextBox 14"/>
          <p:cNvSpPr txBox="1"/>
          <p:nvPr/>
        </p:nvSpPr>
        <p:spPr>
          <a:xfrm>
            <a:off x="10963701" y="395787"/>
            <a:ext cx="1692324" cy="536685"/>
          </a:xfrm>
          <a:prstGeom prst="rect">
            <a:avLst/>
          </a:prstGeom>
          <a:noFill/>
        </p:spPr>
        <p:txBody>
          <a:bodyPr wrap="square" rtlCol="0">
            <a:spAutoFit/>
          </a:bodyPr>
          <a:lstStyle/>
          <a:p>
            <a:r>
              <a:rPr lang="fa-IR" sz="2800" b="1" dirty="0" smtClean="0">
                <a:cs typeface="B Kamran" pitchFamily="2" charset="-78"/>
              </a:rPr>
              <a:t>غیر مستقیم</a:t>
            </a:r>
          </a:p>
        </p:txBody>
      </p:sp>
      <p:sp>
        <p:nvSpPr>
          <p:cNvPr id="16" name="TextBox 15"/>
          <p:cNvSpPr txBox="1"/>
          <p:nvPr/>
        </p:nvSpPr>
        <p:spPr>
          <a:xfrm>
            <a:off x="11188892" y="968991"/>
            <a:ext cx="2006220" cy="523220"/>
          </a:xfrm>
          <a:prstGeom prst="rect">
            <a:avLst/>
          </a:prstGeom>
          <a:noFill/>
        </p:spPr>
        <p:txBody>
          <a:bodyPr wrap="square" rtlCol="0">
            <a:spAutoFit/>
          </a:bodyPr>
          <a:lstStyle/>
          <a:p>
            <a:r>
              <a:rPr lang="fa-IR" sz="2800" b="1" dirty="0" smtClean="0">
                <a:cs typeface="B Kamran" pitchFamily="2" charset="-78"/>
              </a:rPr>
              <a:t>مستقیم</a:t>
            </a:r>
            <a:endParaRPr lang="en-US" sz="2800" b="1" dirty="0">
              <a:cs typeface="B Kamran" pitchFamily="2" charset="-78"/>
            </a:endParaRPr>
          </a:p>
        </p:txBody>
      </p:sp>
      <p:sp>
        <p:nvSpPr>
          <p:cNvPr id="17" name="TextBox 16"/>
          <p:cNvSpPr txBox="1"/>
          <p:nvPr/>
        </p:nvSpPr>
        <p:spPr>
          <a:xfrm>
            <a:off x="10481482" y="1651379"/>
            <a:ext cx="2365612" cy="536685"/>
          </a:xfrm>
          <a:prstGeom prst="rect">
            <a:avLst/>
          </a:prstGeom>
          <a:noFill/>
        </p:spPr>
        <p:txBody>
          <a:bodyPr wrap="square" rtlCol="0">
            <a:spAutoFit/>
          </a:bodyPr>
          <a:lstStyle/>
          <a:p>
            <a:r>
              <a:rPr lang="fa-IR" sz="2800" b="1" dirty="0" smtClean="0">
                <a:cs typeface="B Kamran" pitchFamily="2" charset="-78"/>
              </a:rPr>
              <a:t>فضای مورد نظر</a:t>
            </a:r>
            <a:endParaRPr lang="en-US" sz="2800" b="1" dirty="0">
              <a:cs typeface="B Kamran" pitchFamily="2" charset="-78"/>
            </a:endParaRPr>
          </a:p>
        </p:txBody>
      </p:sp>
      <p:cxnSp>
        <p:nvCxnSpPr>
          <p:cNvPr id="18" name="Straight Arrow Connector 17"/>
          <p:cNvCxnSpPr/>
          <p:nvPr/>
        </p:nvCxnSpPr>
        <p:spPr>
          <a:xfrm flipV="1">
            <a:off x="6619164" y="4230806"/>
            <a:ext cx="1310185" cy="709685"/>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from="(-#ppt_w/2)" to="(#ppt_x)" calcmode="lin" valueType="num">
                                      <p:cBhvr>
                                        <p:cTn id="15" dur="600" fill="hold">
                                          <p:stCondLst>
                                            <p:cond delay="0"/>
                                          </p:stCondLst>
                                        </p:cTn>
                                        <p:tgtEl>
                                          <p:spTgt spid="15"/>
                                        </p:tgtEl>
                                        <p:attrNameLst>
                                          <p:attrName>ppt_x</p:attrName>
                                        </p:attrNameLst>
                                      </p:cBhvr>
                                    </p:anim>
                                    <p:anim from="0" to="-1.0" calcmode="lin" valueType="num">
                                      <p:cBhvr>
                                        <p:cTn id="16" dur="200" decel="50000" autoRev="1" fill="hold">
                                          <p:stCondLst>
                                            <p:cond delay="600"/>
                                          </p:stCondLst>
                                        </p:cTn>
                                        <p:tgtEl>
                                          <p:spTgt spid="15"/>
                                        </p:tgtEl>
                                        <p:attrNameLst>
                                          <p:attrName>xshear</p:attrName>
                                        </p:attrNameLst>
                                      </p:cBhvr>
                                    </p:anim>
                                    <p:animScale>
                                      <p:cBhvr>
                                        <p:cTn id="17" dur="200" decel="100000" autoRev="1" fill="hold">
                                          <p:stCondLst>
                                            <p:cond delay="600"/>
                                          </p:stCondLst>
                                        </p:cTn>
                                        <p:tgtEl>
                                          <p:spTgt spid="15"/>
                                        </p:tgtEl>
                                      </p:cBhvr>
                                      <p:from x="100000" y="100000"/>
                                      <p:to x="80000" y="100000"/>
                                    </p:animScale>
                                    <p:anim by="(#ppt_h/3+#ppt_w*0.1)" calcmode="lin" valueType="num">
                                      <p:cBhvr additive="sum">
                                        <p:cTn id="18" dur="200" decel="100000" autoRev="1" fill="hold">
                                          <p:stCondLst>
                                            <p:cond delay="600"/>
                                          </p:stCondLst>
                                        </p:cTn>
                                        <p:tgtEl>
                                          <p:spTgt spid="1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from="(-#ppt_w/2)" to="(#ppt_x)" calcmode="lin" valueType="num">
                                      <p:cBhvr>
                                        <p:cTn id="23" dur="600" fill="hold">
                                          <p:stCondLst>
                                            <p:cond delay="0"/>
                                          </p:stCondLst>
                                        </p:cTn>
                                        <p:tgtEl>
                                          <p:spTgt spid="13"/>
                                        </p:tgtEl>
                                        <p:attrNameLst>
                                          <p:attrName>ppt_x</p:attrName>
                                        </p:attrNameLst>
                                      </p:cBhvr>
                                    </p:anim>
                                    <p:anim from="0" to="-1.0" calcmode="lin" valueType="num">
                                      <p:cBhvr>
                                        <p:cTn id="24" dur="200" decel="50000" autoRev="1" fill="hold">
                                          <p:stCondLst>
                                            <p:cond delay="600"/>
                                          </p:stCondLst>
                                        </p:cTn>
                                        <p:tgtEl>
                                          <p:spTgt spid="13"/>
                                        </p:tgtEl>
                                        <p:attrNameLst>
                                          <p:attrName>xshear</p:attrName>
                                        </p:attrNameLst>
                                      </p:cBhvr>
                                    </p:anim>
                                    <p:animScale>
                                      <p:cBhvr>
                                        <p:cTn id="25" dur="200" decel="100000" autoRev="1" fill="hold">
                                          <p:stCondLst>
                                            <p:cond delay="600"/>
                                          </p:stCondLst>
                                        </p:cTn>
                                        <p:tgtEl>
                                          <p:spTgt spid="13"/>
                                        </p:tgtEl>
                                      </p:cBhvr>
                                      <p:from x="100000" y="100000"/>
                                      <p:to x="80000" y="100000"/>
                                    </p:animScale>
                                    <p:anim by="(#ppt_h/3+#ppt_w*0.1)" calcmode="lin" valueType="num">
                                      <p:cBhvr additive="sum">
                                        <p:cTn id="26" dur="200" decel="100000" autoRev="1" fill="hold">
                                          <p:stCondLst>
                                            <p:cond delay="600"/>
                                          </p:stCondLst>
                                        </p:cTn>
                                        <p:tgtEl>
                                          <p:spTgt spid="13"/>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from="(-#ppt_w/2)" to="(#ppt_x)" calcmode="lin" valueType="num">
                                      <p:cBhvr>
                                        <p:cTn id="31" dur="600" fill="hold">
                                          <p:stCondLst>
                                            <p:cond delay="0"/>
                                          </p:stCondLst>
                                        </p:cTn>
                                        <p:tgtEl>
                                          <p:spTgt spid="17"/>
                                        </p:tgtEl>
                                        <p:attrNameLst>
                                          <p:attrName>ppt_x</p:attrName>
                                        </p:attrNameLst>
                                      </p:cBhvr>
                                    </p:anim>
                                    <p:anim from="0" to="-1.0" calcmode="lin" valueType="num">
                                      <p:cBhvr>
                                        <p:cTn id="32" dur="200" decel="50000" autoRev="1" fill="hold">
                                          <p:stCondLst>
                                            <p:cond delay="600"/>
                                          </p:stCondLst>
                                        </p:cTn>
                                        <p:tgtEl>
                                          <p:spTgt spid="17"/>
                                        </p:tgtEl>
                                        <p:attrNameLst>
                                          <p:attrName>xshear</p:attrName>
                                        </p:attrNameLst>
                                      </p:cBhvr>
                                    </p:anim>
                                    <p:animScale>
                                      <p:cBhvr>
                                        <p:cTn id="33" dur="200" decel="100000" autoRev="1" fill="hold">
                                          <p:stCondLst>
                                            <p:cond delay="600"/>
                                          </p:stCondLst>
                                        </p:cTn>
                                        <p:tgtEl>
                                          <p:spTgt spid="17"/>
                                        </p:tgtEl>
                                      </p:cBhvr>
                                      <p:from x="100000" y="100000"/>
                                      <p:to x="80000" y="100000"/>
                                    </p:animScale>
                                    <p:anim by="(#ppt_h/3+#ppt_w*0.1)" calcmode="lin" valueType="num">
                                      <p:cBhvr additive="sum">
                                        <p:cTn id="34" dur="200" decel="100000" autoRev="1" fill="hold">
                                          <p:stCondLst>
                                            <p:cond delay="600"/>
                                          </p:stCondLst>
                                        </p:cTn>
                                        <p:tgtEl>
                                          <p:spTgt spid="1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6005693" y="0"/>
            <a:ext cx="6186309"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fa-IR" sz="2800" b="1" i="0" u="none" strike="noStrike" cap="none" normalizeH="0" baseline="0" dirty="0" smtClean="0">
                <a:ln>
                  <a:noFill/>
                </a:ln>
                <a:solidFill>
                  <a:srgbClr val="FF4343"/>
                </a:solidFill>
                <a:effectLst/>
                <a:latin typeface="Calibri" pitchFamily="34" charset="0"/>
                <a:ea typeface="Calibri" pitchFamily="34" charset="0"/>
                <a:cs typeface="B Kamran" pitchFamily="2" charset="-78"/>
              </a:rPr>
              <a:t>16) استخر:</a:t>
            </a:r>
            <a:endParaRPr kumimoji="0" lang="en-US" sz="2800" b="1" i="0" u="none" strike="noStrike" cap="none" normalizeH="0" baseline="0" dirty="0" smtClean="0">
              <a:ln>
                <a:noFill/>
              </a:ln>
              <a:solidFill>
                <a:srgbClr val="FF4343"/>
              </a:solidFill>
              <a:effectLst/>
              <a:latin typeface="Arial" pitchFamily="34" charset="0"/>
              <a:cs typeface="B Kamra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2800" b="1" i="0" u="none" strike="noStrike" cap="none" normalizeH="0" baseline="0" dirty="0" smtClean="0">
                <a:ln>
                  <a:noFill/>
                </a:ln>
                <a:solidFill>
                  <a:srgbClr val="FF4343"/>
                </a:solidFill>
                <a:effectLst/>
                <a:latin typeface="Calibri" pitchFamily="34" charset="0"/>
                <a:ea typeface="Calibri" pitchFamily="34" charset="0"/>
                <a:cs typeface="B Kamran" pitchFamily="2" charset="-78"/>
              </a:rPr>
              <a:t>		</a:t>
            </a:r>
            <a:endParaRPr kumimoji="0" lang="en-US" sz="2800" b="1" i="0" u="none" strike="noStrike" cap="none" normalizeH="0" baseline="0" dirty="0" smtClean="0">
              <a:ln>
                <a:noFill/>
              </a:ln>
              <a:solidFill>
                <a:srgbClr val="FF4343"/>
              </a:solidFill>
              <a:effectLst/>
              <a:latin typeface="Arial" pitchFamily="34" charset="0"/>
              <a:cs typeface="B Kamran" pitchFamily="2" charset="-78"/>
            </a:endParaRPr>
          </a:p>
        </p:txBody>
      </p:sp>
      <p:sp>
        <p:nvSpPr>
          <p:cNvPr id="5" name="Rectangle 4"/>
          <p:cNvSpPr/>
          <p:nvPr/>
        </p:nvSpPr>
        <p:spPr>
          <a:xfrm>
            <a:off x="6305381" y="692497"/>
            <a:ext cx="5886619" cy="523220"/>
          </a:xfrm>
          <a:prstGeom prst="rect">
            <a:avLst/>
          </a:prstGeom>
        </p:spPr>
        <p:txBody>
          <a:bodyPr wrap="square">
            <a:spAutoFit/>
          </a:bodyPr>
          <a:lstStyle/>
          <a:p>
            <a:pPr lvl="0" algn="r" eaLnBrk="0" fontAlgn="base" hangingPunct="0">
              <a:spcBef>
                <a:spcPct val="0"/>
              </a:spcBef>
              <a:spcAft>
                <a:spcPct val="0"/>
              </a:spcAft>
              <a:tabLst>
                <a:tab pos="2971800" algn="ctr"/>
                <a:tab pos="5943600" algn="r"/>
              </a:tabLst>
            </a:pPr>
            <a:r>
              <a:rPr lang="fa-IR" sz="2800" b="1" dirty="0" smtClean="0">
                <a:solidFill>
                  <a:srgbClr val="002060"/>
                </a:solidFill>
                <a:latin typeface="Calibri" pitchFamily="34" charset="0"/>
                <a:ea typeface="Calibri" pitchFamily="34" charset="0"/>
                <a:cs typeface="B Kamran" pitchFamily="2" charset="-78"/>
              </a:rPr>
              <a:t>عملکرد: بازی های آبی</a:t>
            </a:r>
            <a:r>
              <a:rPr lang="en-US" sz="2800" b="1" dirty="0" smtClean="0">
                <a:solidFill>
                  <a:srgbClr val="002060"/>
                </a:solidFill>
                <a:latin typeface="Calibri" pitchFamily="34" charset="0"/>
                <a:ea typeface="Calibri" pitchFamily="34" charset="0"/>
                <a:cs typeface="B Kamran" pitchFamily="2" charset="-78"/>
              </a:rPr>
              <a:t> </a:t>
            </a:r>
            <a:endParaRPr lang="en-US" sz="2800" b="1" dirty="0" smtClean="0">
              <a:solidFill>
                <a:srgbClr val="002060"/>
              </a:solidFill>
              <a:latin typeface="Arial" pitchFamily="34" charset="0"/>
              <a:cs typeface="B Kamran" pitchFamily="2" charset="-78"/>
            </a:endParaRPr>
          </a:p>
        </p:txBody>
      </p:sp>
      <p:sp>
        <p:nvSpPr>
          <p:cNvPr id="52226" name="Rectangle 2"/>
          <p:cNvSpPr>
            <a:spLocks noChangeArrowheads="1"/>
          </p:cNvSpPr>
          <p:nvPr/>
        </p:nvSpPr>
        <p:spPr bwMode="auto">
          <a:xfrm>
            <a:off x="-2948151" y="198645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B Kamran" pitchFamily="2" charset="-78"/>
              </a:rPr>
              <a:t>.</a:t>
            </a:r>
            <a:endParaRPr kumimoji="0" lang="en-US" sz="2800" b="1" i="0" u="none" strike="noStrike" cap="none" normalizeH="0" baseline="0" dirty="0" smtClean="0">
              <a:ln>
                <a:noFill/>
              </a:ln>
              <a:solidFill>
                <a:schemeClr val="tx1"/>
              </a:solidFill>
              <a:effectLst/>
              <a:latin typeface="Arial" pitchFamily="34" charset="0"/>
              <a:cs typeface="B Kamran" pitchFamily="2" charset="-78"/>
            </a:endParaRPr>
          </a:p>
        </p:txBody>
      </p:sp>
      <p:sp>
        <p:nvSpPr>
          <p:cNvPr id="7" name="Rectangle 6"/>
          <p:cNvSpPr/>
          <p:nvPr/>
        </p:nvSpPr>
        <p:spPr>
          <a:xfrm>
            <a:off x="3983423" y="3254982"/>
            <a:ext cx="8208579" cy="523220"/>
          </a:xfrm>
          <a:prstGeom prst="rect">
            <a:avLst/>
          </a:prstGeom>
        </p:spPr>
        <p:txBody>
          <a:bodyPr wrap="square">
            <a:spAutoFit/>
          </a:bodyPr>
          <a:lstStyle/>
          <a:p>
            <a:pPr algn="r"/>
            <a:r>
              <a:rPr lang="fa-IR" sz="2800" b="1" dirty="0" smtClean="0">
                <a:solidFill>
                  <a:srgbClr val="FF4343"/>
                </a:solidFill>
                <a:latin typeface="Calibri" pitchFamily="34" charset="0"/>
                <a:ea typeface="Calibri" pitchFamily="34" charset="0"/>
                <a:cs typeface="B Kamran" pitchFamily="2" charset="-78"/>
              </a:rPr>
              <a:t>تحلیل گروه: استفاده از فنس برای امنیت و رابطه ی خوب با موتور خانه و راهرو</a:t>
            </a:r>
            <a:r>
              <a:rPr lang="en-US" sz="2800" b="1" dirty="0" smtClean="0">
                <a:solidFill>
                  <a:srgbClr val="FF4343"/>
                </a:solidFill>
                <a:latin typeface="Calibri" pitchFamily="34" charset="0"/>
                <a:ea typeface="Calibri" pitchFamily="34" charset="0"/>
                <a:cs typeface="B Kamran" pitchFamily="2" charset="-78"/>
              </a:rPr>
              <a:t> </a:t>
            </a:r>
            <a:endParaRPr lang="en-US" sz="2800" b="1" dirty="0">
              <a:solidFill>
                <a:srgbClr val="FF4343"/>
              </a:solidFill>
              <a:cs typeface="B Kamran" pitchFamily="2" charset="-78"/>
            </a:endParaRPr>
          </a:p>
        </p:txBody>
      </p:sp>
      <p:sp>
        <p:nvSpPr>
          <p:cNvPr id="8" name="Rectangle 7"/>
          <p:cNvSpPr/>
          <p:nvPr/>
        </p:nvSpPr>
        <p:spPr>
          <a:xfrm>
            <a:off x="0" y="1406573"/>
            <a:ext cx="12192000" cy="1384995"/>
          </a:xfrm>
          <a:prstGeom prst="rect">
            <a:avLst/>
          </a:prstGeom>
        </p:spPr>
        <p:txBody>
          <a:bodyPr wrap="square">
            <a:spAutoFit/>
          </a:bodyPr>
          <a:lstStyle/>
          <a:p>
            <a:pPr algn="r"/>
            <a:r>
              <a:rPr lang="fa-IR" sz="2800" b="1" dirty="0" smtClean="0">
                <a:cs typeface="B Kamran" pitchFamily="2" charset="-78"/>
              </a:rPr>
              <a:t>اصول اصلی طراحی: </a:t>
            </a:r>
            <a:r>
              <a:rPr lang="fa-IR" sz="2800" b="1" dirty="0" smtClean="0">
                <a:solidFill>
                  <a:srgbClr val="FF4343"/>
                </a:solidFill>
                <a:cs typeface="B Kamran" pitchFamily="2" charset="-78"/>
              </a:rPr>
              <a:t>به دلیل این که در مهد کودک کودکان زیر 6 سال هستند اگر استخری  وجود داشته باشد باید از فنس ویا مواردی که امنیت را تامین میکند استفاده شود ودر صورتی که از فنس استفاده نشود نباید عمق استخر بیشتر از60سانتی متر باشد که دیگر نمیتوان به آن استخر گفت و به آن حوض تلقی میشود.</a:t>
            </a:r>
            <a:endParaRPr lang="en-US" sz="2800" b="1" dirty="0">
              <a:solidFill>
                <a:srgbClr val="FF4343"/>
              </a:solidFill>
              <a:cs typeface="B Kamran"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2225"/>
                                        </p:tgtEl>
                                        <p:attrNameLst>
                                          <p:attrName>style.visibility</p:attrName>
                                        </p:attrNameLst>
                                      </p:cBhvr>
                                      <p:to>
                                        <p:strVal val="visible"/>
                                      </p:to>
                                    </p:set>
                                    <p:anim calcmode="lin" valueType="num">
                                      <p:cBhvr>
                                        <p:cTn id="7" dur="1000" fill="hold"/>
                                        <p:tgtEl>
                                          <p:spTgt spid="52225"/>
                                        </p:tgtEl>
                                        <p:attrNameLst>
                                          <p:attrName>ppt_w</p:attrName>
                                        </p:attrNameLst>
                                      </p:cBhvr>
                                      <p:tavLst>
                                        <p:tav tm="0">
                                          <p:val>
                                            <p:fltVal val="0"/>
                                          </p:val>
                                        </p:tav>
                                        <p:tav tm="100000">
                                          <p:val>
                                            <p:strVal val="#ppt_w"/>
                                          </p:val>
                                        </p:tav>
                                      </p:tavLst>
                                    </p:anim>
                                    <p:anim calcmode="lin" valueType="num">
                                      <p:cBhvr>
                                        <p:cTn id="8" dur="1000" fill="hold"/>
                                        <p:tgtEl>
                                          <p:spTgt spid="52225"/>
                                        </p:tgtEl>
                                        <p:attrNameLst>
                                          <p:attrName>ppt_h</p:attrName>
                                        </p:attrNameLst>
                                      </p:cBhvr>
                                      <p:tavLst>
                                        <p:tav tm="0">
                                          <p:val>
                                            <p:fltVal val="0"/>
                                          </p:val>
                                        </p:tav>
                                        <p:tav tm="100000">
                                          <p:val>
                                            <p:strVal val="#ppt_h"/>
                                          </p:val>
                                        </p:tav>
                                      </p:tavLst>
                                    </p:anim>
                                    <p:anim calcmode="lin" valueType="num">
                                      <p:cBhvr>
                                        <p:cTn id="9" dur="1000" fill="hold"/>
                                        <p:tgtEl>
                                          <p:spTgt spid="52225"/>
                                        </p:tgtEl>
                                        <p:attrNameLst>
                                          <p:attrName>style.rotation</p:attrName>
                                        </p:attrNameLst>
                                      </p:cBhvr>
                                      <p:tavLst>
                                        <p:tav tm="0">
                                          <p:val>
                                            <p:fltVal val="90"/>
                                          </p:val>
                                        </p:tav>
                                        <p:tav tm="100000">
                                          <p:val>
                                            <p:fltVal val="0"/>
                                          </p:val>
                                        </p:tav>
                                      </p:tavLst>
                                    </p:anim>
                                    <p:animEffect transition="in" filter="fade">
                                      <p:cBhvr>
                                        <p:cTn id="10" dur="1000"/>
                                        <p:tgtEl>
                                          <p:spTgt spid="5222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ELL\Desktop\matin\endo shuhei architect institute    bubbletecture M\k20.gif"/>
          <p:cNvPicPr>
            <a:picLocks noChangeAspect="1" noChangeArrowheads="1"/>
          </p:cNvPicPr>
          <p:nvPr/>
        </p:nvPicPr>
        <p:blipFill>
          <a:blip r:embed="rId2"/>
          <a:srcRect/>
          <a:stretch>
            <a:fillRect/>
          </a:stretch>
        </p:blipFill>
        <p:spPr bwMode="auto">
          <a:xfrm>
            <a:off x="238499" y="287554"/>
            <a:ext cx="7863924" cy="4691271"/>
          </a:xfrm>
          <a:prstGeom prst="rect">
            <a:avLst/>
          </a:prstGeom>
          <a:noFill/>
        </p:spPr>
      </p:pic>
      <p:sp>
        <p:nvSpPr>
          <p:cNvPr id="4" name="Rectangle 3"/>
          <p:cNvSpPr/>
          <p:nvPr/>
        </p:nvSpPr>
        <p:spPr>
          <a:xfrm>
            <a:off x="5729026" y="3122607"/>
            <a:ext cx="2695904" cy="1937101"/>
          </a:xfrm>
          <a:prstGeom prst="rect">
            <a:avLst/>
          </a:prstGeom>
          <a:solidFill>
            <a:srgbClr val="C7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923704" y="2459745"/>
            <a:ext cx="1268296" cy="400110"/>
          </a:xfrm>
          <a:prstGeom prst="rect">
            <a:avLst/>
          </a:prstGeom>
        </p:spPr>
        <p:txBody>
          <a:bodyPr wrap="none">
            <a:spAutoFit/>
          </a:bodyPr>
          <a:lstStyle/>
          <a:p>
            <a:r>
              <a:rPr lang="fa-IR" sz="2000" b="1" dirty="0" smtClean="0">
                <a:solidFill>
                  <a:srgbClr val="002060"/>
                </a:solidFill>
                <a:latin typeface="Calibri" pitchFamily="34" charset="0"/>
                <a:ea typeface="Calibri" pitchFamily="34" charset="0"/>
                <a:cs typeface="B Kamran" pitchFamily="2" charset="-78"/>
              </a:rPr>
              <a:t>موقعیت: محوطه</a:t>
            </a:r>
            <a:r>
              <a:rPr lang="en-US" sz="2000" b="1" dirty="0" smtClean="0">
                <a:solidFill>
                  <a:srgbClr val="002060"/>
                </a:solidFill>
                <a:latin typeface="Calibri" pitchFamily="34" charset="0"/>
                <a:ea typeface="Calibri" pitchFamily="34" charset="0"/>
                <a:cs typeface="B Kamran" pitchFamily="2" charset="-78"/>
              </a:rPr>
              <a:t> </a:t>
            </a:r>
            <a:endParaRPr lang="en-US" sz="2000" b="1" dirty="0">
              <a:solidFill>
                <a:srgbClr val="002060"/>
              </a:solidFill>
              <a:cs typeface="B Kamran" pitchFamily="2" charset="-78"/>
            </a:endParaRPr>
          </a:p>
        </p:txBody>
      </p:sp>
      <p:sp>
        <p:nvSpPr>
          <p:cNvPr id="6" name="Rectangle 5"/>
          <p:cNvSpPr/>
          <p:nvPr/>
        </p:nvSpPr>
        <p:spPr>
          <a:xfrm>
            <a:off x="8576906" y="2983573"/>
            <a:ext cx="3615094" cy="400110"/>
          </a:xfrm>
          <a:prstGeom prst="rect">
            <a:avLst/>
          </a:prstGeom>
        </p:spPr>
        <p:txBody>
          <a:bodyPr wrap="square">
            <a:spAutoFit/>
          </a:bodyPr>
          <a:lstStyle/>
          <a:p>
            <a:pPr lvl="0" algn="r" eaLnBrk="0" fontAlgn="base" hangingPunct="0">
              <a:spcBef>
                <a:spcPct val="0"/>
              </a:spcBef>
              <a:spcAft>
                <a:spcPct val="0"/>
              </a:spcAft>
              <a:tabLst>
                <a:tab pos="2971800" algn="ctr"/>
                <a:tab pos="5943600" algn="r"/>
              </a:tabLst>
            </a:pPr>
            <a:r>
              <a:rPr lang="fa-IR" sz="2000" b="1" dirty="0" smtClean="0">
                <a:solidFill>
                  <a:srgbClr val="FF4343"/>
                </a:solidFill>
                <a:latin typeface="Calibri" pitchFamily="34" charset="0"/>
                <a:ea typeface="Calibri" pitchFamily="34" charset="0"/>
                <a:cs typeface="B Kamran" pitchFamily="2" charset="-78"/>
              </a:rPr>
              <a:t>نور: نور طبیعی</a:t>
            </a:r>
            <a:r>
              <a:rPr lang="en-US" sz="2000" b="1" dirty="0" smtClean="0">
                <a:solidFill>
                  <a:srgbClr val="FF4343"/>
                </a:solidFill>
                <a:latin typeface="Calibri" pitchFamily="34" charset="0"/>
                <a:ea typeface="Calibri" pitchFamily="34" charset="0"/>
                <a:cs typeface="B Kamran" pitchFamily="2" charset="-78"/>
              </a:rPr>
              <a:t> </a:t>
            </a:r>
            <a:endParaRPr lang="en-US" sz="2000" b="1" dirty="0" smtClean="0">
              <a:solidFill>
                <a:srgbClr val="FF4343"/>
              </a:solidFill>
              <a:latin typeface="Arial" pitchFamily="34" charset="0"/>
              <a:cs typeface="B Kamran" pitchFamily="2" charset="-78"/>
            </a:endParaRPr>
          </a:p>
        </p:txBody>
      </p:sp>
      <p:sp>
        <p:nvSpPr>
          <p:cNvPr id="7" name="Rectangle 6"/>
          <p:cNvSpPr/>
          <p:nvPr/>
        </p:nvSpPr>
        <p:spPr>
          <a:xfrm>
            <a:off x="6293922" y="3531709"/>
            <a:ext cx="5898077" cy="707886"/>
          </a:xfrm>
          <a:prstGeom prst="rect">
            <a:avLst/>
          </a:prstGeom>
        </p:spPr>
        <p:txBody>
          <a:bodyPr wrap="square">
            <a:spAutoFit/>
          </a:bodyPr>
          <a:lstStyle/>
          <a:p>
            <a:pPr algn="r"/>
            <a:r>
              <a:rPr lang="fa-IR" sz="2000" b="1" dirty="0" smtClean="0">
                <a:solidFill>
                  <a:srgbClr val="002060"/>
                </a:solidFill>
                <a:cs typeface="B Kamran" pitchFamily="2" charset="-78"/>
              </a:rPr>
              <a:t>رابطه ی فضایی: درجهت شمال شرقی محوطه طراحی شده است که ارتباط با موتور خانه و نزدیکی به راهروها از مزیت این فضا به حساب می آید.</a:t>
            </a:r>
            <a:endParaRPr lang="en-US" sz="2000" b="1" dirty="0">
              <a:solidFill>
                <a:srgbClr val="002060"/>
              </a:solidFill>
              <a:cs typeface="B Kamran" pitchFamily="2" charset="-78"/>
            </a:endParaRPr>
          </a:p>
        </p:txBody>
      </p:sp>
      <p:sp>
        <p:nvSpPr>
          <p:cNvPr id="10" name="Oval 9"/>
          <p:cNvSpPr/>
          <p:nvPr/>
        </p:nvSpPr>
        <p:spPr>
          <a:xfrm>
            <a:off x="5070764" y="1983179"/>
            <a:ext cx="748145" cy="100940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2" name="Straight Arrow Connector 11"/>
          <p:cNvCxnSpPr/>
          <p:nvPr/>
        </p:nvCxnSpPr>
        <p:spPr>
          <a:xfrm>
            <a:off x="5498275" y="2553195"/>
            <a:ext cx="2624447" cy="5225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1002145">
            <a:off x="1293960" y="4342457"/>
            <a:ext cx="3901792" cy="1190497"/>
          </a:xfrm>
        </p:spPr>
        <p:txBody>
          <a:bodyPr>
            <a:normAutofit/>
          </a:bodyPr>
          <a:lstStyle/>
          <a:p>
            <a:r>
              <a:rPr lang="fa-IR" sz="6000" dirty="0" smtClean="0">
                <a:solidFill>
                  <a:srgbClr val="00B050"/>
                </a:solidFill>
                <a:cs typeface="B Koodak"/>
              </a:rPr>
              <a:t>پایان...</a:t>
            </a:r>
            <a:endParaRPr lang="en-US" sz="6000" dirty="0">
              <a:solidFill>
                <a:srgbClr val="00B050"/>
              </a:solidFill>
              <a:cs typeface="B Koodak"/>
            </a:endParaRPr>
          </a:p>
        </p:txBody>
      </p:sp>
      <p:sp>
        <p:nvSpPr>
          <p:cNvPr id="3" name="Rectangle 2"/>
          <p:cNvSpPr>
            <a:spLocks noChangeArrowheads="1"/>
          </p:cNvSpPr>
          <p:nvPr/>
        </p:nvSpPr>
        <p:spPr bwMode="auto">
          <a:xfrm>
            <a:off x="2750458" y="2554514"/>
            <a:ext cx="8137525" cy="1200329"/>
          </a:xfrm>
          <a:prstGeom prst="rect">
            <a:avLst/>
          </a:prstGeom>
          <a:solidFill>
            <a:srgbClr val="ED6FAE"/>
          </a:solidFill>
          <a:ln>
            <a:noFill/>
          </a:ln>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dirty="0">
                <a:solidFill>
                  <a:srgbClr val="FFFF00"/>
                </a:solidFill>
              </a:rPr>
              <a:t>کانال تلگرامی </a:t>
            </a:r>
            <a:endParaRPr lang="en-US" dirty="0">
              <a:solidFill>
                <a:srgbClr val="FFFF00"/>
              </a:solidFill>
            </a:endParaRPr>
          </a:p>
          <a:p>
            <a:pPr algn="ctr"/>
            <a:endParaRPr lang="en-US" dirty="0" smtClean="0">
              <a:solidFill>
                <a:srgbClr val="FFFF00"/>
              </a:solidFill>
            </a:endParaRPr>
          </a:p>
          <a:p>
            <a:pPr algn="ctr"/>
            <a:r>
              <a:rPr lang="fa-IR" dirty="0" smtClean="0">
                <a:solidFill>
                  <a:srgbClr val="FFFF00"/>
                </a:solidFill>
              </a:rPr>
              <a:t>بانک پاورپوینت </a:t>
            </a:r>
            <a:r>
              <a:rPr lang="fa-IR" dirty="0">
                <a:solidFill>
                  <a:srgbClr val="FFFF00"/>
                </a:solidFill>
              </a:rPr>
              <a:t>های مهندسی رشته عمران و معماری                                                                       </a:t>
            </a:r>
            <a:r>
              <a:rPr lang="en-US" dirty="0">
                <a:solidFill>
                  <a:srgbClr val="FFFF00"/>
                </a:solidFill>
              </a:rPr>
              <a:t>@</a:t>
            </a:r>
            <a:r>
              <a:rPr lang="en-US" dirty="0" err="1">
                <a:solidFill>
                  <a:srgbClr val="FFFF00"/>
                </a:solidFill>
              </a:rPr>
              <a:t>Bankpptmohandesi</a:t>
            </a:r>
            <a:endParaRPr lang="en-US"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314" y="1901371"/>
            <a:ext cx="7024916" cy="1812718"/>
          </a:xfrm>
        </p:spPr>
        <p:txBody>
          <a:bodyPr>
            <a:normAutofit/>
          </a:bodyPr>
          <a:lstStyle/>
          <a:p>
            <a:pPr algn="ctr"/>
            <a:r>
              <a:rPr lang="fa-IR" dirty="0" smtClean="0">
                <a:solidFill>
                  <a:srgbClr val="00B050"/>
                </a:solidFill>
                <a:cs typeface="B Arshia" pitchFamily="2" charset="-78"/>
              </a:rPr>
              <a:t>مطالعات مهد کودک</a:t>
            </a:r>
            <a:r>
              <a:rPr lang="fa-IR" dirty="0" smtClean="0">
                <a:solidFill>
                  <a:srgbClr val="ED6FAE"/>
                </a:solidFill>
                <a:cs typeface="B Arshia" pitchFamily="2" charset="-78"/>
              </a:rPr>
              <a:t/>
            </a:r>
            <a:br>
              <a:rPr lang="fa-IR" dirty="0" smtClean="0">
                <a:solidFill>
                  <a:srgbClr val="ED6FAE"/>
                </a:solidFill>
                <a:cs typeface="B Arshia" pitchFamily="2" charset="-78"/>
              </a:rPr>
            </a:br>
            <a:r>
              <a:rPr lang="fa-IR" dirty="0" smtClean="0">
                <a:solidFill>
                  <a:srgbClr val="ED6FAE"/>
                </a:solidFill>
                <a:cs typeface="B Arshia" pitchFamily="2" charset="-78"/>
              </a:rPr>
              <a:t>( نمونه خارجی)</a:t>
            </a:r>
            <a:endParaRPr lang="en-US" dirty="0">
              <a:solidFill>
                <a:srgbClr val="ED6FAE"/>
              </a:solidFill>
              <a:cs typeface="B Arshia" pitchFamily="2" charset="-78"/>
            </a:endParaRPr>
          </a:p>
        </p:txBody>
      </p:sp>
    </p:spTree>
    <p:extLst>
      <p:ext uri="{BB962C8B-B14F-4D97-AF65-F5344CB8AC3E}">
        <p14:creationId xmlns:p14="http://schemas.microsoft.com/office/powerpoint/2010/main" val="35784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1146627" y="2470477"/>
            <a:ext cx="6066971" cy="1216152"/>
          </a:xfrm>
          <a:prstGeom prst="cub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000" b="1" dirty="0" err="1">
                <a:solidFill>
                  <a:srgbClr val="FFFF00"/>
                </a:solidFill>
                <a:cs typeface="B Nazanin" pitchFamily="2" charset="-78"/>
              </a:rPr>
              <a:t>bubbletecture</a:t>
            </a:r>
            <a:r>
              <a:rPr lang="en-US" sz="4000" b="1" dirty="0">
                <a:solidFill>
                  <a:srgbClr val="FFFF00"/>
                </a:solidFill>
                <a:cs typeface="B Nazanin" pitchFamily="2" charset="-78"/>
              </a:rPr>
              <a:t> </a:t>
            </a:r>
            <a:r>
              <a:rPr lang="fa-IR" sz="4000" b="1" dirty="0">
                <a:solidFill>
                  <a:srgbClr val="FFFF00"/>
                </a:solidFill>
                <a:cs typeface="B Nazanin" pitchFamily="2" charset="-78"/>
              </a:rPr>
              <a:t>مهد کودک</a:t>
            </a:r>
            <a:endParaRPr lang="en-US" sz="4000" b="1" dirty="0">
              <a:solidFill>
                <a:srgbClr val="FFFF00"/>
              </a:solidFill>
              <a:cs typeface="B Nazanin" pitchFamily="2" charset="-78"/>
            </a:endParaRPr>
          </a:p>
        </p:txBody>
      </p:sp>
      <p:sp>
        <p:nvSpPr>
          <p:cNvPr id="7" name="Oval Callout 6"/>
          <p:cNvSpPr/>
          <p:nvPr/>
        </p:nvSpPr>
        <p:spPr>
          <a:xfrm>
            <a:off x="5067416" y="433905"/>
            <a:ext cx="2627086" cy="612648"/>
          </a:xfrm>
          <a:prstGeom prst="wedgeEllipseCallout">
            <a:avLst/>
          </a:prstGeom>
          <a:solidFill>
            <a:srgbClr val="ED6F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cs typeface="B Nazanin" pitchFamily="2" charset="-78"/>
              </a:rPr>
              <a:t>نمونه خارجی</a:t>
            </a:r>
            <a:endParaRPr lang="en-US" sz="2800" b="1" dirty="0">
              <a:cs typeface="B Nazanin" pitchFamily="2" charset="-78"/>
            </a:endParaRPr>
          </a:p>
        </p:txBody>
      </p:sp>
      <p:cxnSp>
        <p:nvCxnSpPr>
          <p:cNvPr id="11" name="Curved Connector 10"/>
          <p:cNvCxnSpPr>
            <a:stCxn id="7" idx="8"/>
            <a:endCxn id="4" idx="0"/>
          </p:cNvCxnSpPr>
          <p:nvPr/>
        </p:nvCxnSpPr>
        <p:spPr>
          <a:xfrm rot="5400000">
            <a:off x="4409224" y="1046042"/>
            <a:ext cx="1347343" cy="1501526"/>
          </a:xfrm>
          <a:prstGeom prst="curvedConnector3">
            <a:avLst/>
          </a:prstGeom>
          <a:ln>
            <a:solidFill>
              <a:srgbClr val="ED6FA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1055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7113" y="2628900"/>
            <a:ext cx="5981630" cy="1218163"/>
          </a:xfrm>
        </p:spPr>
        <p:txBody>
          <a:bodyPr>
            <a:noAutofit/>
          </a:bodyPr>
          <a:lstStyle/>
          <a:p>
            <a:pPr algn="r" rtl="1"/>
            <a:r>
              <a:rPr lang="fa-IR" sz="3600" dirty="0" smtClean="0">
                <a:solidFill>
                  <a:srgbClr val="FF4343"/>
                </a:solidFill>
                <a:cs typeface="B Arshia" pitchFamily="2" charset="-78"/>
              </a:rPr>
              <a:t>مساحت بنا: </a:t>
            </a:r>
            <a:r>
              <a:rPr lang="en-US" sz="3600" dirty="0" smtClean="0">
                <a:solidFill>
                  <a:srgbClr val="FF4343"/>
                </a:solidFill>
                <a:cs typeface="B Arshia" pitchFamily="2" charset="-78"/>
              </a:rPr>
              <a:t>5000</a:t>
            </a:r>
            <a:r>
              <a:rPr lang="fa-IR" sz="3600" dirty="0" smtClean="0">
                <a:solidFill>
                  <a:srgbClr val="FF4343"/>
                </a:solidFill>
                <a:cs typeface="B Arshia" pitchFamily="2" charset="-78"/>
              </a:rPr>
              <a:t> متر مربع</a:t>
            </a:r>
            <a:r>
              <a:rPr lang="en-US" sz="2800" dirty="0" smtClean="0">
                <a:solidFill>
                  <a:srgbClr val="ED6FAE"/>
                </a:solidFill>
                <a:cs typeface="B Arshia" pitchFamily="2" charset="-78"/>
              </a:rPr>
              <a:t/>
            </a:r>
            <a:br>
              <a:rPr lang="en-US" sz="2800" dirty="0" smtClean="0">
                <a:solidFill>
                  <a:srgbClr val="ED6FAE"/>
                </a:solidFill>
                <a:cs typeface="B Arshia" pitchFamily="2" charset="-78"/>
              </a:rPr>
            </a:br>
            <a:endParaRPr lang="en-US" sz="2800" dirty="0">
              <a:solidFill>
                <a:srgbClr val="C00000"/>
              </a:solidFill>
              <a:cs typeface="B Arshia" pitchFamily="2" charset="-78"/>
            </a:endParaRPr>
          </a:p>
        </p:txBody>
      </p:sp>
      <p:sp>
        <p:nvSpPr>
          <p:cNvPr id="4" name="TextBox 3"/>
          <p:cNvSpPr txBox="1"/>
          <p:nvPr/>
        </p:nvSpPr>
        <p:spPr>
          <a:xfrm rot="711705">
            <a:off x="8150088" y="4452733"/>
            <a:ext cx="2415209" cy="646331"/>
          </a:xfrm>
          <a:prstGeom prst="rect">
            <a:avLst/>
          </a:prstGeom>
          <a:noFill/>
        </p:spPr>
        <p:txBody>
          <a:bodyPr wrap="square" rtlCol="0">
            <a:spAutoFit/>
          </a:bodyPr>
          <a:lstStyle/>
          <a:p>
            <a:r>
              <a:rPr lang="fa-IR" sz="3600" dirty="0" smtClean="0">
                <a:solidFill>
                  <a:srgbClr val="FF4343"/>
                </a:solidFill>
                <a:cs typeface="B Arshia" pitchFamily="2" charset="-78"/>
              </a:rPr>
              <a:t>کشور </a:t>
            </a:r>
            <a:endParaRPr lang="en-US" sz="3600" dirty="0">
              <a:solidFill>
                <a:srgbClr val="FF4343"/>
              </a:solidFill>
              <a:cs typeface="B Arshia" pitchFamily="2" charset="-78"/>
            </a:endParaRPr>
          </a:p>
        </p:txBody>
      </p:sp>
      <p:sp>
        <p:nvSpPr>
          <p:cNvPr id="5" name="TextBox 4"/>
          <p:cNvSpPr txBox="1"/>
          <p:nvPr/>
        </p:nvSpPr>
        <p:spPr>
          <a:xfrm rot="682939">
            <a:off x="9869557" y="4821438"/>
            <a:ext cx="2097157" cy="707886"/>
          </a:xfrm>
          <a:prstGeom prst="rect">
            <a:avLst/>
          </a:prstGeom>
          <a:noFill/>
        </p:spPr>
        <p:txBody>
          <a:bodyPr wrap="square" rtlCol="0">
            <a:spAutoFit/>
          </a:bodyPr>
          <a:lstStyle/>
          <a:p>
            <a:r>
              <a:rPr lang="fa-IR" sz="4000" dirty="0" smtClean="0">
                <a:solidFill>
                  <a:srgbClr val="FF4343"/>
                </a:solidFill>
                <a:cs typeface="B Arshia" pitchFamily="2" charset="-78"/>
              </a:rPr>
              <a:t>معمار </a:t>
            </a:r>
            <a:endParaRPr lang="en-US" sz="4000" dirty="0">
              <a:solidFill>
                <a:srgbClr val="FF4343"/>
              </a:solidFill>
              <a:cs typeface="B Arshia" pitchFamily="2" charset="-78"/>
            </a:endParaRPr>
          </a:p>
        </p:txBody>
      </p:sp>
      <p:sp>
        <p:nvSpPr>
          <p:cNvPr id="11" name="Freeform 10"/>
          <p:cNvSpPr/>
          <p:nvPr/>
        </p:nvSpPr>
        <p:spPr>
          <a:xfrm>
            <a:off x="7704482" y="725557"/>
            <a:ext cx="753717" cy="3806686"/>
          </a:xfrm>
          <a:custGeom>
            <a:avLst/>
            <a:gdLst>
              <a:gd name="connsiteX0" fmla="*/ 634448 w 753718"/>
              <a:gd name="connsiteY0" fmla="*/ 3806686 h 3806686"/>
              <a:gd name="connsiteX1" fmla="*/ 18222 w 753718"/>
              <a:gd name="connsiteY1" fmla="*/ 1739347 h 3806686"/>
              <a:gd name="connsiteX2" fmla="*/ 743779 w 753718"/>
              <a:gd name="connsiteY2" fmla="*/ 834886 h 3806686"/>
              <a:gd name="connsiteX3" fmla="*/ 77857 w 753718"/>
              <a:gd name="connsiteY3" fmla="*/ 0 h 3806686"/>
            </a:gdLst>
            <a:ahLst/>
            <a:cxnLst>
              <a:cxn ang="0">
                <a:pos x="connsiteX0" y="connsiteY0"/>
              </a:cxn>
              <a:cxn ang="0">
                <a:pos x="connsiteX1" y="connsiteY1"/>
              </a:cxn>
              <a:cxn ang="0">
                <a:pos x="connsiteX2" y="connsiteY2"/>
              </a:cxn>
              <a:cxn ang="0">
                <a:pos x="connsiteX3" y="connsiteY3"/>
              </a:cxn>
            </a:cxnLst>
            <a:rect l="l" t="t" r="r" b="b"/>
            <a:pathLst>
              <a:path w="753718" h="3806686">
                <a:moveTo>
                  <a:pt x="634448" y="3806686"/>
                </a:moveTo>
                <a:cubicBezTo>
                  <a:pt x="317224" y="3020666"/>
                  <a:pt x="0" y="2234647"/>
                  <a:pt x="18222" y="1739347"/>
                </a:cubicBezTo>
                <a:cubicBezTo>
                  <a:pt x="36444" y="1244047"/>
                  <a:pt x="733840" y="1124777"/>
                  <a:pt x="743779" y="834886"/>
                </a:cubicBezTo>
                <a:cubicBezTo>
                  <a:pt x="753718" y="544995"/>
                  <a:pt x="215348" y="43069"/>
                  <a:pt x="77857" y="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2" name="Freeform 11"/>
          <p:cNvSpPr/>
          <p:nvPr/>
        </p:nvSpPr>
        <p:spPr>
          <a:xfrm>
            <a:off x="9233452" y="1421296"/>
            <a:ext cx="944217" cy="3607904"/>
          </a:xfrm>
          <a:custGeom>
            <a:avLst/>
            <a:gdLst>
              <a:gd name="connsiteX0" fmla="*/ 854765 w 944217"/>
              <a:gd name="connsiteY0" fmla="*/ 3607904 h 3607904"/>
              <a:gd name="connsiteX1" fmla="*/ 824948 w 944217"/>
              <a:gd name="connsiteY1" fmla="*/ 1828800 h 3607904"/>
              <a:gd name="connsiteX2" fmla="*/ 139148 w 944217"/>
              <a:gd name="connsiteY2" fmla="*/ 775252 h 3607904"/>
              <a:gd name="connsiteX3" fmla="*/ 0 w 944217"/>
              <a:gd name="connsiteY3" fmla="*/ 0 h 3607904"/>
            </a:gdLst>
            <a:ahLst/>
            <a:cxnLst>
              <a:cxn ang="0">
                <a:pos x="connsiteX0" y="connsiteY0"/>
              </a:cxn>
              <a:cxn ang="0">
                <a:pos x="connsiteX1" y="connsiteY1"/>
              </a:cxn>
              <a:cxn ang="0">
                <a:pos x="connsiteX2" y="connsiteY2"/>
              </a:cxn>
              <a:cxn ang="0">
                <a:pos x="connsiteX3" y="connsiteY3"/>
              </a:cxn>
            </a:cxnLst>
            <a:rect l="l" t="t" r="r" b="b"/>
            <a:pathLst>
              <a:path w="944217" h="3607904">
                <a:moveTo>
                  <a:pt x="854765" y="3607904"/>
                </a:moveTo>
                <a:cubicBezTo>
                  <a:pt x="899491" y="2954406"/>
                  <a:pt x="944217" y="2300909"/>
                  <a:pt x="824948" y="1828800"/>
                </a:cubicBezTo>
                <a:cubicBezTo>
                  <a:pt x="705679" y="1356691"/>
                  <a:pt x="276639" y="1080052"/>
                  <a:pt x="139148" y="775252"/>
                </a:cubicBezTo>
                <a:cubicBezTo>
                  <a:pt x="1657" y="470452"/>
                  <a:pt x="76200" y="144118"/>
                  <a:pt x="0" y="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3" name="Oval 12"/>
          <p:cNvSpPr/>
          <p:nvPr/>
        </p:nvSpPr>
        <p:spPr>
          <a:xfrm rot="2979518">
            <a:off x="7026105" y="162408"/>
            <a:ext cx="1169443" cy="673564"/>
          </a:xfrm>
          <a:prstGeom prst="ellipse">
            <a:avLst/>
          </a:prstGeom>
          <a:effectLst>
            <a:innerShdw blurRad="63500" dist="50800" dir="135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3600" dirty="0" smtClean="0">
                <a:cs typeface="B Arshia" pitchFamily="2" charset="-78"/>
              </a:rPr>
              <a:t>ژاپن</a:t>
            </a:r>
            <a:endParaRPr lang="en-US" sz="3600" dirty="0">
              <a:cs typeface="B Arshia" pitchFamily="2" charset="-78"/>
            </a:endParaRPr>
          </a:p>
        </p:txBody>
      </p:sp>
      <p:sp>
        <p:nvSpPr>
          <p:cNvPr id="14" name="Oval 13"/>
          <p:cNvSpPr/>
          <p:nvPr/>
        </p:nvSpPr>
        <p:spPr>
          <a:xfrm rot="2979518">
            <a:off x="8425982" y="584874"/>
            <a:ext cx="1173505" cy="741260"/>
          </a:xfrm>
          <a:prstGeom prst="ellipse">
            <a:avLst/>
          </a:prstGeom>
          <a:effectLst>
            <a:innerShdw blurRad="63500" dist="50800" dir="13500000">
              <a:prstClr val="black">
                <a:alpha val="50000"/>
              </a:prstClr>
            </a:innerShdw>
            <a:softEdge rad="3175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3600" dirty="0" smtClean="0">
                <a:solidFill>
                  <a:schemeClr val="bg1">
                    <a:lumMod val="95000"/>
                  </a:schemeClr>
                </a:solidFill>
                <a:cs typeface="B Arshia" pitchFamily="2" charset="-78"/>
              </a:rPr>
              <a:t>اندو</a:t>
            </a:r>
            <a:endParaRPr lang="en-US" sz="3600" dirty="0">
              <a:solidFill>
                <a:schemeClr val="bg1">
                  <a:lumMod val="95000"/>
                </a:schemeClr>
              </a:solidFill>
              <a:cs typeface="B Arshia" pitchFamily="2" charset="-78"/>
            </a:endParaRPr>
          </a:p>
        </p:txBody>
      </p:sp>
      <p:sp>
        <p:nvSpPr>
          <p:cNvPr id="6" name="Rectangle 5"/>
          <p:cNvSpPr/>
          <p:nvPr/>
        </p:nvSpPr>
        <p:spPr>
          <a:xfrm>
            <a:off x="377371" y="1415896"/>
            <a:ext cx="6981372" cy="646331"/>
          </a:xfrm>
          <a:prstGeom prst="rect">
            <a:avLst/>
          </a:prstGeom>
        </p:spPr>
        <p:txBody>
          <a:bodyPr wrap="square">
            <a:spAutoFit/>
          </a:bodyPr>
          <a:lstStyle/>
          <a:p>
            <a:pPr algn="r"/>
            <a:r>
              <a:rPr lang="en-US" sz="3600" dirty="0" err="1">
                <a:solidFill>
                  <a:srgbClr val="FF4343"/>
                </a:solidFill>
                <a:cs typeface="B Arshia" pitchFamily="2" charset="-78"/>
              </a:rPr>
              <a:t>bubbletecture</a:t>
            </a:r>
            <a:r>
              <a:rPr lang="en-US" sz="3600" dirty="0">
                <a:solidFill>
                  <a:srgbClr val="ED6FAE"/>
                </a:solidFill>
                <a:cs typeface="B Arshia" pitchFamily="2" charset="-78"/>
              </a:rPr>
              <a:t> </a:t>
            </a:r>
            <a:r>
              <a:rPr lang="fa-IR" sz="3600" dirty="0">
                <a:solidFill>
                  <a:srgbClr val="ED6FAE"/>
                </a:solidFill>
                <a:cs typeface="B Arshia" pitchFamily="2" charset="-78"/>
              </a:rPr>
              <a:t>                                 </a:t>
            </a:r>
            <a:r>
              <a:rPr lang="fa-IR" sz="3600" dirty="0">
                <a:solidFill>
                  <a:srgbClr val="C00000"/>
                </a:solidFill>
                <a:cs typeface="B Arshia" pitchFamily="2" charset="-78"/>
              </a:rPr>
              <a:t>نام مهد کودک</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 calcmode="lin" valueType="num">
                                      <p:cBhvr>
                                        <p:cTn id="46"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47187" y="3360113"/>
            <a:ext cx="2695904" cy="1937101"/>
          </a:xfrm>
          <a:prstGeom prst="rect">
            <a:avLst/>
          </a:prstGeom>
          <a:solidFill>
            <a:srgbClr val="C7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18441" y="5516217"/>
            <a:ext cx="7725104" cy="646331"/>
          </a:xfrm>
          <a:prstGeom prst="rect">
            <a:avLst/>
          </a:prstGeom>
          <a:noFill/>
        </p:spPr>
        <p:txBody>
          <a:bodyPr wrap="square" rtlCol="0">
            <a:spAutoFit/>
          </a:bodyPr>
          <a:lstStyle/>
          <a:p>
            <a:pPr algn="ctr"/>
            <a:r>
              <a:rPr lang="fa-IR" sz="3600" dirty="0" smtClean="0">
                <a:solidFill>
                  <a:srgbClr val="00B050"/>
                </a:solidFill>
                <a:cs typeface="B Arshia" pitchFamily="2" charset="-78"/>
              </a:rPr>
              <a:t> </a:t>
            </a:r>
            <a:r>
              <a:rPr lang="en-US" sz="3600" dirty="0" err="1" smtClean="0">
                <a:solidFill>
                  <a:srgbClr val="00B050"/>
                </a:solidFill>
                <a:cs typeface="B Arshia" pitchFamily="2" charset="-78"/>
              </a:rPr>
              <a:t>bubbletecture</a:t>
            </a:r>
            <a:r>
              <a:rPr lang="en-US" sz="3600" dirty="0" smtClean="0">
                <a:solidFill>
                  <a:srgbClr val="00B050"/>
                </a:solidFill>
                <a:cs typeface="B Arshia" pitchFamily="2" charset="-78"/>
              </a:rPr>
              <a:t> </a:t>
            </a:r>
            <a:r>
              <a:rPr lang="fa-IR" sz="3600" dirty="0" smtClean="0">
                <a:solidFill>
                  <a:srgbClr val="00B050"/>
                </a:solidFill>
                <a:cs typeface="B Arshia" pitchFamily="2" charset="-78"/>
              </a:rPr>
              <a:t>نقشه ی مهد کودک </a:t>
            </a:r>
            <a:endParaRPr lang="en-US" sz="3600" dirty="0">
              <a:solidFill>
                <a:srgbClr val="00B050"/>
              </a:solidFill>
              <a:cs typeface="B Arshia" pitchFamily="2" charset="-78"/>
            </a:endParaRPr>
          </a:p>
        </p:txBody>
      </p:sp>
      <p:pic>
        <p:nvPicPr>
          <p:cNvPr id="2" name="Picture 2" descr="Image result for bubble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14" y="261258"/>
            <a:ext cx="11480800" cy="513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568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p:cNvSpPr/>
          <p:nvPr/>
        </p:nvSpPr>
        <p:spPr>
          <a:xfrm>
            <a:off x="8505371" y="203199"/>
            <a:ext cx="3033485" cy="972457"/>
          </a:xfrm>
          <a:prstGeom prst="flowChartMultidocument">
            <a:avLst/>
          </a:prstGeom>
          <a:solidFill>
            <a:srgbClr val="ED6F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cs typeface="B Nazanin" pitchFamily="2" charset="-78"/>
              </a:rPr>
              <a:t>ریزفضاها</a:t>
            </a:r>
            <a:endParaRPr lang="en-US" sz="2800" b="1" dirty="0">
              <a:cs typeface="B Nazanin" pitchFamily="2" charset="-78"/>
            </a:endParaRPr>
          </a:p>
        </p:txBody>
      </p:sp>
      <p:sp>
        <p:nvSpPr>
          <p:cNvPr id="4" name="Rectangle 3"/>
          <p:cNvSpPr/>
          <p:nvPr/>
        </p:nvSpPr>
        <p:spPr>
          <a:xfrm>
            <a:off x="3091542" y="1583568"/>
            <a:ext cx="8490856" cy="4154984"/>
          </a:xfrm>
          <a:prstGeom prst="rect">
            <a:avLst/>
          </a:prstGeom>
        </p:spPr>
        <p:txBody>
          <a:bodyPr wrap="square">
            <a:spAutoFit/>
          </a:bodyPr>
          <a:lstStyle/>
          <a:p>
            <a:pPr algn="r" rtl="1"/>
            <a:r>
              <a:rPr lang="fa-IR" sz="2400" dirty="0">
                <a:solidFill>
                  <a:srgbClr val="C00000"/>
                </a:solidFill>
                <a:cs typeface="B Arshia" pitchFamily="2" charset="-78"/>
              </a:rPr>
              <a:t>نام فضا ها:</a:t>
            </a:r>
            <a:r>
              <a:rPr lang="en-US" sz="2400" dirty="0">
                <a:solidFill>
                  <a:srgbClr val="ED6FAE"/>
                </a:solidFill>
                <a:cs typeface="B Arshia" pitchFamily="2" charset="-78"/>
              </a:rPr>
              <a:t/>
            </a:r>
            <a:br>
              <a:rPr lang="en-US" sz="2400" dirty="0">
                <a:solidFill>
                  <a:srgbClr val="ED6FAE"/>
                </a:solidFill>
                <a:cs typeface="B Arshia" pitchFamily="2" charset="-78"/>
              </a:rPr>
            </a:br>
            <a:r>
              <a:rPr lang="fa-IR" sz="2400" dirty="0">
                <a:solidFill>
                  <a:srgbClr val="FF4343"/>
                </a:solidFill>
                <a:cs typeface="B Arshia" pitchFamily="2" charset="-78"/>
              </a:rPr>
              <a:t>1)ورودی                                                               11)اتاق بازی</a:t>
            </a:r>
            <a:r>
              <a:rPr lang="en-US" sz="2400" dirty="0">
                <a:solidFill>
                  <a:srgbClr val="ED6FAE"/>
                </a:solidFill>
                <a:cs typeface="B Arshia" pitchFamily="2" charset="-78"/>
              </a:rPr>
              <a:t/>
            </a:r>
            <a:br>
              <a:rPr lang="en-US" sz="2400" dirty="0">
                <a:solidFill>
                  <a:srgbClr val="ED6FAE"/>
                </a:solidFill>
                <a:cs typeface="B Arshia" pitchFamily="2" charset="-78"/>
              </a:rPr>
            </a:br>
            <a:r>
              <a:rPr lang="fa-IR" sz="2400" dirty="0">
                <a:solidFill>
                  <a:srgbClr val="C00000"/>
                </a:solidFill>
                <a:cs typeface="B Arshia" pitchFamily="2" charset="-78"/>
              </a:rPr>
              <a:t>2)اتاق تحویل کودک                                      </a:t>
            </a:r>
            <a:r>
              <a:rPr lang="fa-IR" sz="2400" dirty="0" smtClean="0">
                <a:solidFill>
                  <a:srgbClr val="C00000"/>
                </a:solidFill>
                <a:cs typeface="B Arshia" pitchFamily="2" charset="-78"/>
              </a:rPr>
              <a:t>   12)مخزن </a:t>
            </a:r>
            <a:r>
              <a:rPr lang="fa-IR" sz="2400" dirty="0">
                <a:solidFill>
                  <a:srgbClr val="C00000"/>
                </a:solidFill>
                <a:cs typeface="B Arshia" pitchFamily="2" charset="-78"/>
              </a:rPr>
              <a:t>نگهداری لباس</a:t>
            </a:r>
            <a:r>
              <a:rPr lang="en-US" sz="2400" dirty="0">
                <a:solidFill>
                  <a:srgbClr val="ED6FAE"/>
                </a:solidFill>
                <a:cs typeface="B Arshia" pitchFamily="2" charset="-78"/>
              </a:rPr>
              <a:t/>
            </a:r>
            <a:br>
              <a:rPr lang="en-US" sz="2400" dirty="0">
                <a:solidFill>
                  <a:srgbClr val="ED6FAE"/>
                </a:solidFill>
                <a:cs typeface="B Arshia" pitchFamily="2" charset="-78"/>
              </a:rPr>
            </a:br>
            <a:r>
              <a:rPr lang="fa-IR" sz="2400" dirty="0">
                <a:solidFill>
                  <a:srgbClr val="FF4343"/>
                </a:solidFill>
                <a:cs typeface="B Arshia" pitchFamily="2" charset="-78"/>
              </a:rPr>
              <a:t>3)سرویس                                                        </a:t>
            </a:r>
            <a:r>
              <a:rPr lang="fa-IR" sz="2400" dirty="0" smtClean="0">
                <a:solidFill>
                  <a:srgbClr val="FF4343"/>
                </a:solidFill>
                <a:cs typeface="B Arshia" pitchFamily="2" charset="-78"/>
              </a:rPr>
              <a:t>    </a:t>
            </a:r>
            <a:r>
              <a:rPr lang="fa-IR" sz="2400" dirty="0">
                <a:solidFill>
                  <a:srgbClr val="FF4343"/>
                </a:solidFill>
                <a:cs typeface="B Arshia" pitchFamily="2" charset="-78"/>
              </a:rPr>
              <a:t>13)اتاق ماشین لباس شویی</a:t>
            </a:r>
            <a:r>
              <a:rPr lang="en-US" sz="2400" dirty="0">
                <a:solidFill>
                  <a:srgbClr val="ED6FAE"/>
                </a:solidFill>
                <a:cs typeface="B Arshia" pitchFamily="2" charset="-78"/>
              </a:rPr>
              <a:t/>
            </a:r>
            <a:br>
              <a:rPr lang="en-US" sz="2400" dirty="0">
                <a:solidFill>
                  <a:srgbClr val="ED6FAE"/>
                </a:solidFill>
                <a:cs typeface="B Arshia" pitchFamily="2" charset="-78"/>
              </a:rPr>
            </a:br>
            <a:r>
              <a:rPr lang="fa-IR" sz="2400" dirty="0">
                <a:solidFill>
                  <a:srgbClr val="ED6FAE"/>
                </a:solidFill>
                <a:cs typeface="B Arshia" pitchFamily="2" charset="-78"/>
              </a:rPr>
              <a:t> </a:t>
            </a:r>
            <a:r>
              <a:rPr lang="fa-IR" sz="2400" dirty="0">
                <a:solidFill>
                  <a:srgbClr val="C00000"/>
                </a:solidFill>
                <a:cs typeface="B Arshia" pitchFamily="2" charset="-78"/>
              </a:rPr>
              <a:t>4)اتاق کمک های اولیه                             </a:t>
            </a:r>
            <a:r>
              <a:rPr lang="fa-IR" sz="2400" dirty="0" smtClean="0">
                <a:solidFill>
                  <a:srgbClr val="C00000"/>
                </a:solidFill>
                <a:cs typeface="B Arshia" pitchFamily="2" charset="-78"/>
              </a:rPr>
              <a:t>        14)کلاس </a:t>
            </a:r>
            <a:r>
              <a:rPr lang="fa-IR" sz="2400" dirty="0">
                <a:solidFill>
                  <a:srgbClr val="C00000"/>
                </a:solidFill>
                <a:cs typeface="B Arshia" pitchFamily="2" charset="-78"/>
              </a:rPr>
              <a:t>ها</a:t>
            </a:r>
            <a:r>
              <a:rPr lang="en-US" sz="2400" dirty="0">
                <a:solidFill>
                  <a:srgbClr val="ED6FAE"/>
                </a:solidFill>
                <a:cs typeface="B Arshia" pitchFamily="2" charset="-78"/>
              </a:rPr>
              <a:t/>
            </a:r>
            <a:br>
              <a:rPr lang="en-US" sz="2400" dirty="0">
                <a:solidFill>
                  <a:srgbClr val="ED6FAE"/>
                </a:solidFill>
                <a:cs typeface="B Arshia" pitchFamily="2" charset="-78"/>
              </a:rPr>
            </a:br>
            <a:r>
              <a:rPr lang="fa-IR" sz="2400" dirty="0">
                <a:solidFill>
                  <a:srgbClr val="FF4343"/>
                </a:solidFill>
                <a:cs typeface="B Arshia" pitchFamily="2" charset="-78"/>
              </a:rPr>
              <a:t>5)اتاق مدیریت                                            </a:t>
            </a:r>
            <a:r>
              <a:rPr lang="fa-IR" sz="2400" dirty="0" smtClean="0">
                <a:solidFill>
                  <a:srgbClr val="FF4343"/>
                </a:solidFill>
                <a:cs typeface="B Arshia" pitchFamily="2" charset="-78"/>
              </a:rPr>
              <a:t>       </a:t>
            </a:r>
            <a:r>
              <a:rPr lang="fa-IR" sz="2400" dirty="0">
                <a:solidFill>
                  <a:srgbClr val="FF4343"/>
                </a:solidFill>
                <a:cs typeface="B Arshia" pitchFamily="2" charset="-78"/>
              </a:rPr>
              <a:t>15)اتاق پمپاژ آب و موتور خانه</a:t>
            </a:r>
            <a:r>
              <a:rPr lang="en-US" sz="2400" dirty="0">
                <a:solidFill>
                  <a:srgbClr val="ED6FAE"/>
                </a:solidFill>
                <a:cs typeface="B Arshia" pitchFamily="2" charset="-78"/>
              </a:rPr>
              <a:t/>
            </a:r>
            <a:br>
              <a:rPr lang="en-US" sz="2400" dirty="0">
                <a:solidFill>
                  <a:srgbClr val="ED6FAE"/>
                </a:solidFill>
                <a:cs typeface="B Arshia" pitchFamily="2" charset="-78"/>
              </a:rPr>
            </a:br>
            <a:r>
              <a:rPr lang="fa-IR" sz="2400" dirty="0">
                <a:solidFill>
                  <a:srgbClr val="C00000"/>
                </a:solidFill>
                <a:cs typeface="B Arshia" pitchFamily="2" charset="-78"/>
              </a:rPr>
              <a:t>6)اتاق کارمندان                                             </a:t>
            </a:r>
            <a:r>
              <a:rPr lang="fa-IR" sz="2400" dirty="0" smtClean="0">
                <a:solidFill>
                  <a:srgbClr val="C00000"/>
                </a:solidFill>
                <a:cs typeface="B Arshia" pitchFamily="2" charset="-78"/>
              </a:rPr>
              <a:t>    </a:t>
            </a:r>
            <a:r>
              <a:rPr lang="fa-IR" sz="2400" dirty="0">
                <a:solidFill>
                  <a:srgbClr val="C00000"/>
                </a:solidFill>
                <a:cs typeface="B Arshia" pitchFamily="2" charset="-78"/>
              </a:rPr>
              <a:t>16)استخر</a:t>
            </a:r>
            <a:r>
              <a:rPr lang="en-US" sz="2400" dirty="0">
                <a:solidFill>
                  <a:srgbClr val="ED6FAE"/>
                </a:solidFill>
                <a:cs typeface="B Arshia" pitchFamily="2" charset="-78"/>
              </a:rPr>
              <a:t/>
            </a:r>
            <a:br>
              <a:rPr lang="en-US" sz="2400" dirty="0">
                <a:solidFill>
                  <a:srgbClr val="ED6FAE"/>
                </a:solidFill>
                <a:cs typeface="B Arshia" pitchFamily="2" charset="-78"/>
              </a:rPr>
            </a:br>
            <a:r>
              <a:rPr lang="fa-IR" sz="2400" dirty="0">
                <a:solidFill>
                  <a:srgbClr val="FF4343"/>
                </a:solidFill>
                <a:cs typeface="B Arshia" pitchFamily="2" charset="-78"/>
              </a:rPr>
              <a:t>7)کتاب خانه                                                    17)اتاق مشاوره                                    </a:t>
            </a:r>
            <a:r>
              <a:rPr lang="en-US" sz="2400" dirty="0">
                <a:solidFill>
                  <a:srgbClr val="ED6FAE"/>
                </a:solidFill>
                <a:cs typeface="B Arshia" pitchFamily="2" charset="-78"/>
              </a:rPr>
              <a:t/>
            </a:r>
            <a:br>
              <a:rPr lang="en-US" sz="2400" dirty="0">
                <a:solidFill>
                  <a:srgbClr val="ED6FAE"/>
                </a:solidFill>
                <a:cs typeface="B Arshia" pitchFamily="2" charset="-78"/>
              </a:rPr>
            </a:br>
            <a:r>
              <a:rPr lang="fa-IR" sz="2400" dirty="0">
                <a:solidFill>
                  <a:srgbClr val="C00000"/>
                </a:solidFill>
                <a:cs typeface="B Arshia" pitchFamily="2" charset="-78"/>
              </a:rPr>
              <a:t>8)راهرو                                                              18)اتاق کنفرانس و جلسات توجیهی</a:t>
            </a:r>
            <a:r>
              <a:rPr lang="en-US" sz="2400" dirty="0">
                <a:solidFill>
                  <a:srgbClr val="C00000"/>
                </a:solidFill>
                <a:cs typeface="B Arshia" pitchFamily="2" charset="-78"/>
              </a:rPr>
              <a:t/>
            </a:r>
            <a:br>
              <a:rPr lang="en-US" sz="2400" dirty="0">
                <a:solidFill>
                  <a:srgbClr val="C00000"/>
                </a:solidFill>
                <a:cs typeface="B Arshia" pitchFamily="2" charset="-78"/>
              </a:rPr>
            </a:br>
            <a:r>
              <a:rPr lang="fa-IR" sz="2400" dirty="0">
                <a:solidFill>
                  <a:srgbClr val="FF4343"/>
                </a:solidFill>
                <a:cs typeface="B Arshia" pitchFamily="2" charset="-78"/>
              </a:rPr>
              <a:t>9)اتاق بازی های کثیف                           </a:t>
            </a:r>
            <a:r>
              <a:rPr lang="fa-IR" sz="2400" dirty="0" smtClean="0">
                <a:solidFill>
                  <a:srgbClr val="FF4343"/>
                </a:solidFill>
                <a:cs typeface="B Arshia" pitchFamily="2" charset="-78"/>
              </a:rPr>
              <a:t>          </a:t>
            </a:r>
            <a:r>
              <a:rPr lang="fa-IR" sz="2400" dirty="0">
                <a:solidFill>
                  <a:srgbClr val="FF4343"/>
                </a:solidFill>
                <a:cs typeface="B Arshia" pitchFamily="2" charset="-78"/>
              </a:rPr>
              <a:t>19)نگهبانی</a:t>
            </a:r>
            <a:r>
              <a:rPr lang="en-US" sz="2400" dirty="0">
                <a:solidFill>
                  <a:srgbClr val="ED6FAE"/>
                </a:solidFill>
                <a:cs typeface="B Arshia" pitchFamily="2" charset="-78"/>
              </a:rPr>
              <a:t/>
            </a:r>
            <a:br>
              <a:rPr lang="en-US" sz="2400" dirty="0">
                <a:solidFill>
                  <a:srgbClr val="ED6FAE"/>
                </a:solidFill>
                <a:cs typeface="B Arshia" pitchFamily="2" charset="-78"/>
              </a:rPr>
            </a:br>
            <a:r>
              <a:rPr lang="fa-IR" sz="2400" dirty="0">
                <a:solidFill>
                  <a:srgbClr val="C00000"/>
                </a:solidFill>
                <a:cs typeface="B Arshia" pitchFamily="2" charset="-78"/>
              </a:rPr>
              <a:t>10)مخزن تجهیزات آموزشی و تفریحی       </a:t>
            </a:r>
            <a:r>
              <a:rPr lang="fa-IR" sz="2400" dirty="0" smtClean="0">
                <a:solidFill>
                  <a:srgbClr val="C00000"/>
                </a:solidFill>
                <a:cs typeface="B Arshia" pitchFamily="2" charset="-78"/>
              </a:rPr>
              <a:t>          </a:t>
            </a:r>
            <a:r>
              <a:rPr lang="fa-IR" sz="2400" dirty="0">
                <a:solidFill>
                  <a:srgbClr val="C00000"/>
                </a:solidFill>
                <a:cs typeface="B Arshia" pitchFamily="2" charset="-78"/>
              </a:rPr>
              <a:t>20)بایگانی</a:t>
            </a:r>
            <a:endParaRPr lang="en-US" sz="2400" dirty="0"/>
          </a:p>
        </p:txBody>
      </p:sp>
    </p:spTree>
    <p:extLst>
      <p:ext uri="{BB962C8B-B14F-4D97-AF65-F5344CB8AC3E}">
        <p14:creationId xmlns:p14="http://schemas.microsoft.com/office/powerpoint/2010/main" val="34559710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matin\endo shuhei architect institute    bubbletecture M\k1.jpg"/>
          <p:cNvPicPr>
            <a:picLocks noChangeAspect="1" noChangeArrowheads="1"/>
          </p:cNvPicPr>
          <p:nvPr/>
        </p:nvPicPr>
        <p:blipFill>
          <a:blip r:embed="rId2"/>
          <a:srcRect/>
          <a:stretch>
            <a:fillRect/>
          </a:stretch>
        </p:blipFill>
        <p:spPr bwMode="auto">
          <a:xfrm rot="1007430">
            <a:off x="401276" y="1612753"/>
            <a:ext cx="3708720" cy="2430968"/>
          </a:xfrm>
          <a:prstGeom prst="rect">
            <a:avLst/>
          </a:prstGeom>
          <a:noFill/>
          <a:effectLst>
            <a:glow rad="101600">
              <a:schemeClr val="accent2">
                <a:satMod val="175000"/>
                <a:alpha val="40000"/>
              </a:schemeClr>
            </a:glow>
          </a:effectLst>
        </p:spPr>
      </p:pic>
      <p:pic>
        <p:nvPicPr>
          <p:cNvPr id="3075" name="Picture 3" descr="C:\Users\DELL\Desktop\matin\endo shuhei architect institute    bubbletecture M\k2.jpg"/>
          <p:cNvPicPr>
            <a:picLocks noChangeAspect="1" noChangeArrowheads="1"/>
          </p:cNvPicPr>
          <p:nvPr/>
        </p:nvPicPr>
        <p:blipFill>
          <a:blip r:embed="rId3"/>
          <a:srcRect/>
          <a:stretch>
            <a:fillRect/>
          </a:stretch>
        </p:blipFill>
        <p:spPr bwMode="auto">
          <a:xfrm>
            <a:off x="4253949" y="3106254"/>
            <a:ext cx="3510036" cy="2323005"/>
          </a:xfrm>
          <a:prstGeom prst="rect">
            <a:avLst/>
          </a:prstGeom>
          <a:noFill/>
          <a:effectLst>
            <a:glow rad="101600">
              <a:schemeClr val="accent2">
                <a:satMod val="175000"/>
                <a:alpha val="40000"/>
              </a:schemeClr>
            </a:glow>
          </a:effectLst>
        </p:spPr>
      </p:pic>
      <p:pic>
        <p:nvPicPr>
          <p:cNvPr id="3076" name="Picture 4" descr="C:\Users\DELL\Desktop\matin\endo shuhei architect institute    bubbletecture M\k3.jpg"/>
          <p:cNvPicPr>
            <a:picLocks noChangeAspect="1" noChangeArrowheads="1"/>
          </p:cNvPicPr>
          <p:nvPr/>
        </p:nvPicPr>
        <p:blipFill>
          <a:blip r:embed="rId4"/>
          <a:srcRect/>
          <a:stretch>
            <a:fillRect/>
          </a:stretch>
        </p:blipFill>
        <p:spPr bwMode="auto">
          <a:xfrm rot="20213033">
            <a:off x="7860694" y="1450848"/>
            <a:ext cx="3837676" cy="2337494"/>
          </a:xfrm>
          <a:prstGeom prst="rect">
            <a:avLst/>
          </a:prstGeom>
          <a:noFill/>
          <a:effectLst>
            <a:glow rad="101600">
              <a:schemeClr val="accent2">
                <a:satMod val="175000"/>
                <a:alpha val="40000"/>
              </a:schemeClr>
            </a:glow>
          </a:effectLst>
        </p:spPr>
      </p:pic>
      <p:sp>
        <p:nvSpPr>
          <p:cNvPr id="9" name="TextBox 8"/>
          <p:cNvSpPr txBox="1"/>
          <p:nvPr/>
        </p:nvSpPr>
        <p:spPr>
          <a:xfrm>
            <a:off x="3940821" y="374251"/>
            <a:ext cx="4136289" cy="707886"/>
          </a:xfrm>
          <a:prstGeom prst="rect">
            <a:avLst/>
          </a:prstGeom>
          <a:solidFill>
            <a:srgbClr val="ED6FAE"/>
          </a:solidFill>
        </p:spPr>
        <p:txBody>
          <a:bodyPr wrap="square" rtlCol="0">
            <a:spAutoFit/>
          </a:bodyPr>
          <a:lstStyle/>
          <a:p>
            <a:pPr algn="ctr"/>
            <a:r>
              <a:rPr lang="fa-IR" sz="4000" b="1" dirty="0" smtClean="0">
                <a:solidFill>
                  <a:schemeClr val="bg1"/>
                </a:solidFill>
                <a:cs typeface="B Arshia" pitchFamily="2" charset="-78"/>
              </a:rPr>
              <a:t>تصاویر خارجی مهد کودک</a:t>
            </a:r>
            <a:endParaRPr lang="en-US" sz="4000" b="1" dirty="0">
              <a:solidFill>
                <a:schemeClr val="bg1"/>
              </a:solidFill>
              <a:cs typeface="B Arshia" pitchFamily="2" charset="-78"/>
            </a:endParaRPr>
          </a:p>
        </p:txBody>
      </p:sp>
    </p:spTree>
    <p:extLst>
      <p:ext uri="{BB962C8B-B14F-4D97-AF65-F5344CB8AC3E}">
        <p14:creationId xmlns:p14="http://schemas.microsoft.com/office/powerpoint/2010/main" val="3989722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500" fill="hold"/>
                                        <p:tgtEl>
                                          <p:spTgt spid="3075"/>
                                        </p:tgtEl>
                                        <p:attrNameLst>
                                          <p:attrName>ppt_w</p:attrName>
                                        </p:attrNameLst>
                                      </p:cBhvr>
                                      <p:tavLst>
                                        <p:tav tm="0">
                                          <p:val>
                                            <p:strVal val="#ppt_w*2.5"/>
                                          </p:val>
                                        </p:tav>
                                        <p:tav tm="100000">
                                          <p:val>
                                            <p:strVal val="#ppt_w"/>
                                          </p:val>
                                        </p:tav>
                                      </p:tavLst>
                                    </p:anim>
                                    <p:anim calcmode="lin" valueType="num">
                                      <p:cBhvr>
                                        <p:cTn id="15" dur="500" fill="hold"/>
                                        <p:tgtEl>
                                          <p:spTgt spid="3075"/>
                                        </p:tgtEl>
                                        <p:attrNameLst>
                                          <p:attrName>ppt_h</p:attrName>
                                        </p:attrNameLst>
                                      </p:cBhvr>
                                      <p:tavLst>
                                        <p:tav tm="0">
                                          <p:val>
                                            <p:strVal val="#ppt_h*0.01"/>
                                          </p:val>
                                        </p:tav>
                                        <p:tav tm="100000">
                                          <p:val>
                                            <p:strVal val="#ppt_h"/>
                                          </p:val>
                                        </p:tav>
                                      </p:tavLst>
                                    </p:anim>
                                    <p:anim calcmode="lin" valueType="num">
                                      <p:cBhvr>
                                        <p:cTn id="16" dur="500" fill="hold"/>
                                        <p:tgtEl>
                                          <p:spTgt spid="3075"/>
                                        </p:tgtEl>
                                        <p:attrNameLst>
                                          <p:attrName>ppt_x</p:attrName>
                                        </p:attrNameLst>
                                      </p:cBhvr>
                                      <p:tavLst>
                                        <p:tav tm="0">
                                          <p:val>
                                            <p:strVal val="#ppt_x"/>
                                          </p:val>
                                        </p:tav>
                                        <p:tav tm="100000">
                                          <p:val>
                                            <p:strVal val="#ppt_x"/>
                                          </p:val>
                                        </p:tav>
                                      </p:tavLst>
                                    </p:anim>
                                    <p:anim calcmode="lin" valueType="num">
                                      <p:cBhvr>
                                        <p:cTn id="17" dur="500" fill="hold"/>
                                        <p:tgtEl>
                                          <p:spTgt spid="3075"/>
                                        </p:tgtEl>
                                        <p:attrNameLst>
                                          <p:attrName>ppt_y</p:attrName>
                                        </p:attrNameLst>
                                      </p:cBhvr>
                                      <p:tavLst>
                                        <p:tav tm="0">
                                          <p:val>
                                            <p:strVal val="#ppt_h+1"/>
                                          </p:val>
                                        </p:tav>
                                        <p:tav tm="100000">
                                          <p:val>
                                            <p:strVal val="#ppt_y"/>
                                          </p:val>
                                        </p:tav>
                                      </p:tavLst>
                                    </p:anim>
                                    <p:animEffect transition="in" filter="fade">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500" fill="hold"/>
                                        <p:tgtEl>
                                          <p:spTgt spid="3074"/>
                                        </p:tgtEl>
                                        <p:attrNameLst>
                                          <p:attrName>ppt_w</p:attrName>
                                        </p:attrNameLst>
                                      </p:cBhvr>
                                      <p:tavLst>
                                        <p:tav tm="0">
                                          <p:val>
                                            <p:fltVal val="0"/>
                                          </p:val>
                                        </p:tav>
                                        <p:tav tm="100000">
                                          <p:val>
                                            <p:strVal val="#ppt_w"/>
                                          </p:val>
                                        </p:tav>
                                      </p:tavLst>
                                    </p:anim>
                                    <p:anim calcmode="lin" valueType="num">
                                      <p:cBhvr>
                                        <p:cTn id="24" dur="500" fill="hold"/>
                                        <p:tgtEl>
                                          <p:spTgt spid="3074"/>
                                        </p:tgtEl>
                                        <p:attrNameLst>
                                          <p:attrName>ppt_h</p:attrName>
                                        </p:attrNameLst>
                                      </p:cBhvr>
                                      <p:tavLst>
                                        <p:tav tm="0">
                                          <p:val>
                                            <p:fltVal val="0"/>
                                          </p:val>
                                        </p:tav>
                                        <p:tav tm="100000">
                                          <p:val>
                                            <p:strVal val="#ppt_h"/>
                                          </p:val>
                                        </p:tav>
                                      </p:tavLst>
                                    </p:anim>
                                    <p:anim calcmode="lin" valueType="num">
                                      <p:cBhvr>
                                        <p:cTn id="25" dur="500" fill="hold"/>
                                        <p:tgtEl>
                                          <p:spTgt spid="3074"/>
                                        </p:tgtEl>
                                        <p:attrNameLst>
                                          <p:attrName>style.rotation</p:attrName>
                                        </p:attrNameLst>
                                      </p:cBhvr>
                                      <p:tavLst>
                                        <p:tav tm="0">
                                          <p:val>
                                            <p:fltVal val="360"/>
                                          </p:val>
                                        </p:tav>
                                        <p:tav tm="100000">
                                          <p:val>
                                            <p:fltVal val="0"/>
                                          </p:val>
                                        </p:tav>
                                      </p:tavLst>
                                    </p:anim>
                                    <p:animEffect transition="in" filter="fade">
                                      <p:cBhvr>
                                        <p:cTn id="26" dur="5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500" fill="hold"/>
                                        <p:tgtEl>
                                          <p:spTgt spid="3076"/>
                                        </p:tgtEl>
                                        <p:attrNameLst>
                                          <p:attrName>ppt_w</p:attrName>
                                        </p:attrNameLst>
                                      </p:cBhvr>
                                      <p:tavLst>
                                        <p:tav tm="0">
                                          <p:val>
                                            <p:fltVal val="0"/>
                                          </p:val>
                                        </p:tav>
                                        <p:tav tm="100000">
                                          <p:val>
                                            <p:strVal val="#ppt_w"/>
                                          </p:val>
                                        </p:tav>
                                      </p:tavLst>
                                    </p:anim>
                                    <p:anim calcmode="lin" valueType="num">
                                      <p:cBhvr>
                                        <p:cTn id="32" dur="500" fill="hold"/>
                                        <p:tgtEl>
                                          <p:spTgt spid="3076"/>
                                        </p:tgtEl>
                                        <p:attrNameLst>
                                          <p:attrName>ppt_h</p:attrName>
                                        </p:attrNameLst>
                                      </p:cBhvr>
                                      <p:tavLst>
                                        <p:tav tm="0">
                                          <p:val>
                                            <p:fltVal val="0"/>
                                          </p:val>
                                        </p:tav>
                                        <p:tav tm="100000">
                                          <p:val>
                                            <p:strVal val="#ppt_h"/>
                                          </p:val>
                                        </p:tav>
                                      </p:tavLst>
                                    </p:anim>
                                    <p:anim calcmode="lin" valueType="num">
                                      <p:cBhvr>
                                        <p:cTn id="33" dur="500" fill="hold"/>
                                        <p:tgtEl>
                                          <p:spTgt spid="3076"/>
                                        </p:tgtEl>
                                        <p:attrNameLst>
                                          <p:attrName>style.rotation</p:attrName>
                                        </p:attrNameLst>
                                      </p:cBhvr>
                                      <p:tavLst>
                                        <p:tav tm="0">
                                          <p:val>
                                            <p:fltVal val="360"/>
                                          </p:val>
                                        </p:tav>
                                        <p:tav tm="100000">
                                          <p:val>
                                            <p:fltVal val="0"/>
                                          </p:val>
                                        </p:tav>
                                      </p:tavLst>
                                    </p:anim>
                                    <p:animEffect transition="in" filter="fade">
                                      <p:cBhvr>
                                        <p:cTn id="3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7086" y="609599"/>
            <a:ext cx="4223657" cy="728070"/>
          </a:xfrm>
          <a:solidFill>
            <a:srgbClr val="ED6FAE"/>
          </a:solidFill>
        </p:spPr>
        <p:txBody>
          <a:bodyPr>
            <a:normAutofit/>
          </a:bodyPr>
          <a:lstStyle/>
          <a:p>
            <a:pPr algn="ctr"/>
            <a:r>
              <a:rPr lang="fa-IR" sz="4400" dirty="0" smtClean="0">
                <a:solidFill>
                  <a:schemeClr val="bg1"/>
                </a:solidFill>
                <a:cs typeface="B Arshia" pitchFamily="2" charset="-78"/>
              </a:rPr>
              <a:t>تصاویری دیگر از مهد کودک</a:t>
            </a:r>
            <a:endParaRPr lang="en-US" sz="4400" dirty="0">
              <a:solidFill>
                <a:schemeClr val="bg1"/>
              </a:solidFill>
              <a:cs typeface="B Arshia" pitchFamily="2" charset="-78"/>
            </a:endParaRPr>
          </a:p>
        </p:txBody>
      </p:sp>
      <p:pic>
        <p:nvPicPr>
          <p:cNvPr id="5122" name="Picture 2" descr="C:\Users\DELL\Desktop\matin\endo shuhei architect institute    bubbletecture M\k7.jpg"/>
          <p:cNvPicPr>
            <a:picLocks noChangeAspect="1" noChangeArrowheads="1"/>
          </p:cNvPicPr>
          <p:nvPr/>
        </p:nvPicPr>
        <p:blipFill>
          <a:blip r:embed="rId2"/>
          <a:srcRect/>
          <a:stretch>
            <a:fillRect/>
          </a:stretch>
        </p:blipFill>
        <p:spPr bwMode="auto">
          <a:xfrm>
            <a:off x="348343" y="326097"/>
            <a:ext cx="5483328" cy="4521674"/>
          </a:xfrm>
          <a:prstGeom prst="rect">
            <a:avLst/>
          </a:prstGeom>
          <a:noFill/>
          <a:effectLst>
            <a:glow rad="139700">
              <a:schemeClr val="accent2">
                <a:satMod val="175000"/>
                <a:alpha val="40000"/>
              </a:schemeClr>
            </a:glow>
          </a:effectLst>
        </p:spPr>
      </p:pic>
      <p:pic>
        <p:nvPicPr>
          <p:cNvPr id="5123" name="Picture 3" descr="C:\Users\DELL\Desktop\matin\endo shuhei architect institute    bubbletecture M\k6.jpg"/>
          <p:cNvPicPr>
            <a:picLocks noChangeAspect="1" noChangeArrowheads="1"/>
          </p:cNvPicPr>
          <p:nvPr/>
        </p:nvPicPr>
        <p:blipFill>
          <a:blip r:embed="rId3"/>
          <a:srcRect/>
          <a:stretch>
            <a:fillRect/>
          </a:stretch>
        </p:blipFill>
        <p:spPr bwMode="auto">
          <a:xfrm>
            <a:off x="5958029" y="2930150"/>
            <a:ext cx="5972714" cy="3206419"/>
          </a:xfrm>
          <a:prstGeom prst="rect">
            <a:avLst/>
          </a:prstGeom>
          <a:noFill/>
          <a:effectLst>
            <a:glow rad="139700">
              <a:schemeClr val="accent2">
                <a:satMod val="175000"/>
                <a:alpha val="40000"/>
              </a:schemeClr>
            </a:glow>
          </a:effectLst>
        </p:spPr>
      </p:pic>
    </p:spTree>
    <p:extLst>
      <p:ext uri="{BB962C8B-B14F-4D97-AF65-F5344CB8AC3E}">
        <p14:creationId xmlns:p14="http://schemas.microsoft.com/office/powerpoint/2010/main" val="955224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770" decel="100000"/>
                                        <p:tgtEl>
                                          <p:spTgt spid="5122"/>
                                        </p:tgtEl>
                                      </p:cBhvr>
                                    </p:animEffect>
                                    <p:animScale>
                                      <p:cBhvr>
                                        <p:cTn id="8" dur="770" decel="100000"/>
                                        <p:tgtEl>
                                          <p:spTgt spid="5122"/>
                                        </p:tgtEl>
                                      </p:cBhvr>
                                      <p:from x="10000" y="10000"/>
                                      <p:to x="200000" y="450000"/>
                                    </p:animScale>
                                    <p:animScale>
                                      <p:cBhvr>
                                        <p:cTn id="9" dur="1230" accel="100000" fill="hold">
                                          <p:stCondLst>
                                            <p:cond delay="770"/>
                                          </p:stCondLst>
                                        </p:cTn>
                                        <p:tgtEl>
                                          <p:spTgt spid="5122"/>
                                        </p:tgtEl>
                                      </p:cBhvr>
                                      <p:from x="200000" y="450000"/>
                                      <p:to x="100000" y="100000"/>
                                    </p:animScale>
                                    <p:set>
                                      <p:cBhvr>
                                        <p:cTn id="10" dur="770" fill="hold"/>
                                        <p:tgtEl>
                                          <p:spTgt spid="5122"/>
                                        </p:tgtEl>
                                        <p:attrNameLst>
                                          <p:attrName>ppt_x</p:attrName>
                                        </p:attrNameLst>
                                      </p:cBhvr>
                                      <p:to>
                                        <p:strVal val="(0.5)"/>
                                      </p:to>
                                    </p:set>
                                    <p:anim from="(0.5)" to="(#ppt_x)" calcmode="lin" valueType="num">
                                      <p:cBhvr>
                                        <p:cTn id="11" dur="1230" accel="100000" fill="hold">
                                          <p:stCondLst>
                                            <p:cond delay="770"/>
                                          </p:stCondLst>
                                        </p:cTn>
                                        <p:tgtEl>
                                          <p:spTgt spid="5122"/>
                                        </p:tgtEl>
                                        <p:attrNameLst>
                                          <p:attrName>ppt_x</p:attrName>
                                        </p:attrNameLst>
                                      </p:cBhvr>
                                    </p:anim>
                                    <p:set>
                                      <p:cBhvr>
                                        <p:cTn id="12" dur="770" fill="hold"/>
                                        <p:tgtEl>
                                          <p:spTgt spid="5122"/>
                                        </p:tgtEl>
                                        <p:attrNameLst>
                                          <p:attrName>ppt_y</p:attrName>
                                        </p:attrNameLst>
                                      </p:cBhvr>
                                      <p:to>
                                        <p:strVal val="(#ppt_y+0.4)"/>
                                      </p:to>
                                    </p:set>
                                    <p:anim from="(#ppt_y+0.4)" to="(#ppt_y)" calcmode="lin" valueType="num">
                                      <p:cBhvr>
                                        <p:cTn id="13" dur="1230" accel="100000" fill="hold">
                                          <p:stCondLst>
                                            <p:cond delay="770"/>
                                          </p:stCondLst>
                                        </p:cTn>
                                        <p:tgtEl>
                                          <p:spTgt spid="512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770" decel="100000"/>
                                        <p:tgtEl>
                                          <p:spTgt spid="5123"/>
                                        </p:tgtEl>
                                      </p:cBhvr>
                                    </p:animEffect>
                                    <p:animScale>
                                      <p:cBhvr>
                                        <p:cTn id="19" dur="770" decel="100000"/>
                                        <p:tgtEl>
                                          <p:spTgt spid="5123"/>
                                        </p:tgtEl>
                                      </p:cBhvr>
                                      <p:from x="10000" y="10000"/>
                                      <p:to x="200000" y="450000"/>
                                    </p:animScale>
                                    <p:animScale>
                                      <p:cBhvr>
                                        <p:cTn id="20" dur="1230" accel="100000" fill="hold">
                                          <p:stCondLst>
                                            <p:cond delay="770"/>
                                          </p:stCondLst>
                                        </p:cTn>
                                        <p:tgtEl>
                                          <p:spTgt spid="5123"/>
                                        </p:tgtEl>
                                      </p:cBhvr>
                                      <p:from x="200000" y="450000"/>
                                      <p:to x="100000" y="100000"/>
                                    </p:animScale>
                                    <p:set>
                                      <p:cBhvr>
                                        <p:cTn id="21" dur="770" fill="hold"/>
                                        <p:tgtEl>
                                          <p:spTgt spid="5123"/>
                                        </p:tgtEl>
                                        <p:attrNameLst>
                                          <p:attrName>ppt_x</p:attrName>
                                        </p:attrNameLst>
                                      </p:cBhvr>
                                      <p:to>
                                        <p:strVal val="(0.5)"/>
                                      </p:to>
                                    </p:set>
                                    <p:anim from="(0.5)" to="(#ppt_x)" calcmode="lin" valueType="num">
                                      <p:cBhvr>
                                        <p:cTn id="22" dur="1230" accel="100000" fill="hold">
                                          <p:stCondLst>
                                            <p:cond delay="770"/>
                                          </p:stCondLst>
                                        </p:cTn>
                                        <p:tgtEl>
                                          <p:spTgt spid="5123"/>
                                        </p:tgtEl>
                                        <p:attrNameLst>
                                          <p:attrName>ppt_x</p:attrName>
                                        </p:attrNameLst>
                                      </p:cBhvr>
                                    </p:anim>
                                    <p:set>
                                      <p:cBhvr>
                                        <p:cTn id="23" dur="770" fill="hold"/>
                                        <p:tgtEl>
                                          <p:spTgt spid="5123"/>
                                        </p:tgtEl>
                                        <p:attrNameLst>
                                          <p:attrName>ppt_y</p:attrName>
                                        </p:attrNameLst>
                                      </p:cBhvr>
                                      <p:to>
                                        <p:strVal val="(#ppt_y+0.4)"/>
                                      </p:to>
                                    </p:set>
                                    <p:anim from="(#ppt_y+0.4)" to="(#ppt_y)" calcmode="lin" valueType="num">
                                      <p:cBhvr>
                                        <p:cTn id="24" dur="1230" accel="100000" fill="hold">
                                          <p:stCondLst>
                                            <p:cond delay="770"/>
                                          </p:stCondLst>
                                        </p:cTn>
                                        <p:tgtEl>
                                          <p:spTgt spid="51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5523" y="4776716"/>
            <a:ext cx="2415653" cy="1323833"/>
          </a:xfrm>
          <a:prstGeom prst="rect">
            <a:avLst/>
          </a:prstGeom>
          <a:effectLst>
            <a:outerShdw blurRad="50800" dist="38100" dir="10800000" algn="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4000" b="1" dirty="0" smtClean="0">
                <a:cs typeface="B Kamran" pitchFamily="2" charset="-78"/>
              </a:rPr>
              <a:t>ورودی</a:t>
            </a:r>
            <a:endParaRPr lang="en-US" sz="4000" b="1" dirty="0">
              <a:cs typeface="B Kamran" pitchFamily="2" charset="-78"/>
            </a:endParaRPr>
          </a:p>
        </p:txBody>
      </p:sp>
      <p:sp>
        <p:nvSpPr>
          <p:cNvPr id="4" name="Rectangle 3"/>
          <p:cNvSpPr/>
          <p:nvPr/>
        </p:nvSpPr>
        <p:spPr>
          <a:xfrm>
            <a:off x="7206018" y="1105469"/>
            <a:ext cx="1776484" cy="711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cs typeface="B Kamran" pitchFamily="2" charset="-78"/>
              </a:rPr>
              <a:t>راهرو</a:t>
            </a:r>
            <a:endParaRPr lang="en-US" sz="2400" b="1" dirty="0">
              <a:cs typeface="B Kamran" pitchFamily="2" charset="-78"/>
            </a:endParaRPr>
          </a:p>
        </p:txBody>
      </p:sp>
      <p:sp>
        <p:nvSpPr>
          <p:cNvPr id="5" name="Rectangle 4"/>
          <p:cNvSpPr/>
          <p:nvPr/>
        </p:nvSpPr>
        <p:spPr>
          <a:xfrm>
            <a:off x="7374340" y="4153469"/>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تحویل کودک</a:t>
            </a:r>
            <a:endParaRPr lang="en-US" sz="2400" b="1" dirty="0">
              <a:cs typeface="B Kamran" pitchFamily="2" charset="-78"/>
            </a:endParaRPr>
          </a:p>
        </p:txBody>
      </p:sp>
      <p:sp>
        <p:nvSpPr>
          <p:cNvPr id="6" name="Rectangle 5"/>
          <p:cNvSpPr/>
          <p:nvPr/>
        </p:nvSpPr>
        <p:spPr>
          <a:xfrm>
            <a:off x="2442949" y="1528549"/>
            <a:ext cx="1753739" cy="716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cs typeface="B Kamran" pitchFamily="2" charset="-78"/>
              </a:rPr>
              <a:t>کتابخانه</a:t>
            </a:r>
            <a:endParaRPr lang="en-US" sz="2400" b="1" dirty="0">
              <a:cs typeface="B Kamran" pitchFamily="2" charset="-78"/>
            </a:endParaRPr>
          </a:p>
        </p:txBody>
      </p:sp>
      <p:sp>
        <p:nvSpPr>
          <p:cNvPr id="7" name="Rectangle 6"/>
          <p:cNvSpPr/>
          <p:nvPr/>
        </p:nvSpPr>
        <p:spPr>
          <a:xfrm>
            <a:off x="4526509" y="3189027"/>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لابی</a:t>
            </a:r>
            <a:endParaRPr lang="en-US" sz="2400" b="1" dirty="0">
              <a:cs typeface="B Kamran" pitchFamily="2" charset="-78"/>
            </a:endParaRPr>
          </a:p>
        </p:txBody>
      </p:sp>
      <p:sp>
        <p:nvSpPr>
          <p:cNvPr id="8" name="Rectangle 7"/>
          <p:cNvSpPr/>
          <p:nvPr/>
        </p:nvSpPr>
        <p:spPr>
          <a:xfrm>
            <a:off x="1376149" y="3573438"/>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سرویس</a:t>
            </a:r>
            <a:endParaRPr lang="en-US" sz="2400" b="1" dirty="0">
              <a:cs typeface="B Kamran" pitchFamily="2" charset="-78"/>
            </a:endParaRPr>
          </a:p>
        </p:txBody>
      </p:sp>
      <p:sp>
        <p:nvSpPr>
          <p:cNvPr id="9" name="Rectangle 8"/>
          <p:cNvSpPr/>
          <p:nvPr/>
        </p:nvSpPr>
        <p:spPr>
          <a:xfrm>
            <a:off x="7328846" y="2620371"/>
            <a:ext cx="1951630" cy="914400"/>
          </a:xfrm>
          <a:prstGeom prst="rect">
            <a:avLst/>
          </a:prstGeom>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b="1" dirty="0" smtClean="0">
                <a:cs typeface="B Kamran" pitchFamily="2" charset="-78"/>
              </a:rPr>
              <a:t>کارمندان</a:t>
            </a:r>
            <a:endParaRPr lang="en-US" sz="2400" b="1" dirty="0">
              <a:cs typeface="B Kamran" pitchFamily="2" charset="-78"/>
            </a:endParaRPr>
          </a:p>
        </p:txBody>
      </p:sp>
      <p:cxnSp>
        <p:nvCxnSpPr>
          <p:cNvPr id="11" name="Straight Arrow Connector 10"/>
          <p:cNvCxnSpPr/>
          <p:nvPr/>
        </p:nvCxnSpPr>
        <p:spPr>
          <a:xfrm rot="5400000" flipH="1" flipV="1">
            <a:off x="6100548" y="3480179"/>
            <a:ext cx="1624084" cy="1487605"/>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rot="10800000">
            <a:off x="3057101" y="4217163"/>
            <a:ext cx="1665026" cy="832511"/>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V="1">
            <a:off x="6496336" y="4531058"/>
            <a:ext cx="1050876" cy="545911"/>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rot="5400000" flipH="1" flipV="1">
            <a:off x="5049672" y="4492390"/>
            <a:ext cx="1257869" cy="134203"/>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rot="5400000" flipH="1" flipV="1">
            <a:off x="5773005" y="1869745"/>
            <a:ext cx="1910687" cy="1337481"/>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rot="16200000" flipV="1">
            <a:off x="3964680" y="2081284"/>
            <a:ext cx="1323832" cy="1201003"/>
          </a:xfrm>
          <a:prstGeom prst="straightConnector1">
            <a:avLst/>
          </a:prstGeom>
          <a:ln>
            <a:tailEnd type="arrow"/>
          </a:ln>
          <a:effectLst>
            <a:outerShdw blurRad="50800" dist="38100" dir="10800000" algn="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39" name="TextBox 38"/>
          <p:cNvSpPr txBox="1"/>
          <p:nvPr/>
        </p:nvSpPr>
        <p:spPr>
          <a:xfrm>
            <a:off x="1337373" y="137376"/>
            <a:ext cx="8243248" cy="707886"/>
          </a:xfrm>
          <a:prstGeom prst="rect">
            <a:avLst/>
          </a:prstGeom>
          <a:noFill/>
        </p:spPr>
        <p:txBody>
          <a:bodyPr wrap="square" rtlCol="0">
            <a:spAutoFit/>
          </a:bodyPr>
          <a:lstStyle/>
          <a:p>
            <a:pPr algn="ctr"/>
            <a:r>
              <a:rPr lang="fa-IR" sz="4000" b="1" dirty="0" smtClean="0">
                <a:cs typeface="B Kamran" pitchFamily="2" charset="-78"/>
              </a:rPr>
              <a:t>دیاگرام فضایی ورودی </a:t>
            </a:r>
            <a:endParaRPr lang="en-US" sz="4000" b="1" dirty="0">
              <a:cs typeface="B Kamran" pitchFamily="2" charset="-78"/>
            </a:endParaRPr>
          </a:p>
        </p:txBody>
      </p:sp>
      <p:sp>
        <p:nvSpPr>
          <p:cNvPr id="40" name="Rectangle 39"/>
          <p:cNvSpPr/>
          <p:nvPr/>
        </p:nvSpPr>
        <p:spPr>
          <a:xfrm>
            <a:off x="10959154" y="491319"/>
            <a:ext cx="1232846" cy="35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B Kamran" pitchFamily="2" charset="-78"/>
            </a:endParaRPr>
          </a:p>
        </p:txBody>
      </p:sp>
      <p:sp>
        <p:nvSpPr>
          <p:cNvPr id="42" name="Rectangle 41"/>
          <p:cNvSpPr/>
          <p:nvPr/>
        </p:nvSpPr>
        <p:spPr>
          <a:xfrm>
            <a:off x="10713493" y="1078174"/>
            <a:ext cx="1478507" cy="382137"/>
          </a:xfrm>
          <a:prstGeom prst="rect">
            <a:avLst/>
          </a:prstGeom>
          <a:ln>
            <a:solidFill>
              <a:schemeClr val="bg2">
                <a:lumMod val="25000"/>
              </a:schemeClr>
            </a:solidFill>
          </a:ln>
          <a:effectLst>
            <a:outerShdw blurRad="50800" dist="38100" dir="10800000" algn="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a:cs typeface="B Kamran" pitchFamily="2" charset="-78"/>
            </a:endParaRPr>
          </a:p>
        </p:txBody>
      </p:sp>
      <p:sp>
        <p:nvSpPr>
          <p:cNvPr id="43" name="Rectangle 42"/>
          <p:cNvSpPr/>
          <p:nvPr/>
        </p:nvSpPr>
        <p:spPr>
          <a:xfrm>
            <a:off x="10508775" y="1680948"/>
            <a:ext cx="1683225" cy="448103"/>
          </a:xfrm>
          <a:prstGeom prst="rect">
            <a:avLst/>
          </a:prstGeom>
          <a:effectLst>
            <a:outerShdw blurRad="50800" dist="38100" dir="10800000" algn="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000" b="1" dirty="0">
              <a:cs typeface="B Kamran" pitchFamily="2" charset="-78"/>
            </a:endParaRPr>
          </a:p>
        </p:txBody>
      </p:sp>
      <p:sp>
        <p:nvSpPr>
          <p:cNvPr id="44" name="TextBox 43"/>
          <p:cNvSpPr txBox="1"/>
          <p:nvPr/>
        </p:nvSpPr>
        <p:spPr>
          <a:xfrm>
            <a:off x="10963701" y="395787"/>
            <a:ext cx="1692324" cy="536685"/>
          </a:xfrm>
          <a:prstGeom prst="rect">
            <a:avLst/>
          </a:prstGeom>
          <a:noFill/>
        </p:spPr>
        <p:txBody>
          <a:bodyPr wrap="square" rtlCol="0">
            <a:spAutoFit/>
          </a:bodyPr>
          <a:lstStyle/>
          <a:p>
            <a:r>
              <a:rPr lang="fa-IR" sz="2800" b="1" dirty="0" smtClean="0">
                <a:cs typeface="B Kamran" pitchFamily="2" charset="-78"/>
              </a:rPr>
              <a:t>غیر مستقیم</a:t>
            </a:r>
          </a:p>
        </p:txBody>
      </p:sp>
      <p:sp>
        <p:nvSpPr>
          <p:cNvPr id="45" name="TextBox 44"/>
          <p:cNvSpPr txBox="1"/>
          <p:nvPr/>
        </p:nvSpPr>
        <p:spPr>
          <a:xfrm>
            <a:off x="11188892" y="968991"/>
            <a:ext cx="2006220" cy="523220"/>
          </a:xfrm>
          <a:prstGeom prst="rect">
            <a:avLst/>
          </a:prstGeom>
          <a:noFill/>
        </p:spPr>
        <p:txBody>
          <a:bodyPr wrap="square" rtlCol="0">
            <a:spAutoFit/>
          </a:bodyPr>
          <a:lstStyle/>
          <a:p>
            <a:r>
              <a:rPr lang="fa-IR" sz="2800" b="1" dirty="0" smtClean="0">
                <a:cs typeface="B Kamran" pitchFamily="2" charset="-78"/>
              </a:rPr>
              <a:t>مستقیم</a:t>
            </a:r>
            <a:endParaRPr lang="en-US" sz="2800" b="1" dirty="0">
              <a:cs typeface="B Kamran" pitchFamily="2" charset="-78"/>
            </a:endParaRPr>
          </a:p>
        </p:txBody>
      </p:sp>
      <p:sp>
        <p:nvSpPr>
          <p:cNvPr id="46" name="TextBox 45"/>
          <p:cNvSpPr txBox="1"/>
          <p:nvPr/>
        </p:nvSpPr>
        <p:spPr>
          <a:xfrm>
            <a:off x="10481482" y="1651379"/>
            <a:ext cx="2365612" cy="536685"/>
          </a:xfrm>
          <a:prstGeom prst="rect">
            <a:avLst/>
          </a:prstGeom>
          <a:noFill/>
        </p:spPr>
        <p:txBody>
          <a:bodyPr wrap="square" rtlCol="0">
            <a:spAutoFit/>
          </a:bodyPr>
          <a:lstStyle/>
          <a:p>
            <a:r>
              <a:rPr lang="fa-IR" sz="2800" b="1" dirty="0" smtClean="0">
                <a:cs typeface="B Kamran" pitchFamily="2" charset="-78"/>
              </a:rPr>
              <a:t>فضای مورد نظر</a:t>
            </a:r>
            <a:endParaRPr lang="en-US" sz="2800" b="1" dirty="0">
              <a:cs typeface="B Kamran" pitchFamily="2" charset="-78"/>
            </a:endParaRPr>
          </a:p>
        </p:txBody>
      </p:sp>
    </p:spTree>
    <p:extLst>
      <p:ext uri="{BB962C8B-B14F-4D97-AF65-F5344CB8AC3E}">
        <p14:creationId xmlns:p14="http://schemas.microsoft.com/office/powerpoint/2010/main" val="679647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ppt_x</p:attrName>
                                        </p:attrNameLst>
                                      </p:cBhvr>
                                      <p:tavLst>
                                        <p:tav tm="0">
                                          <p:val>
                                            <p:strVal val="#ppt_x-.2"/>
                                          </p:val>
                                        </p:tav>
                                        <p:tav tm="100000">
                                          <p:val>
                                            <p:strVal val="#ppt_x"/>
                                          </p:val>
                                        </p:tav>
                                      </p:tavLst>
                                    </p:anim>
                                    <p:anim calcmode="lin" valueType="num">
                                      <p:cBhvr>
                                        <p:cTn id="8"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from="(-#ppt_w/2)" to="(#ppt_x)" calcmode="lin" valueType="num">
                                      <p:cBhvr>
                                        <p:cTn id="14" dur="600" fill="hold">
                                          <p:stCondLst>
                                            <p:cond delay="0"/>
                                          </p:stCondLst>
                                        </p:cTn>
                                        <p:tgtEl>
                                          <p:spTgt spid="44"/>
                                        </p:tgtEl>
                                        <p:attrNameLst>
                                          <p:attrName>ppt_x</p:attrName>
                                        </p:attrNameLst>
                                      </p:cBhvr>
                                    </p:anim>
                                    <p:anim from="0" to="-1.0" calcmode="lin" valueType="num">
                                      <p:cBhvr>
                                        <p:cTn id="15" dur="200" decel="50000" autoRev="1" fill="hold">
                                          <p:stCondLst>
                                            <p:cond delay="600"/>
                                          </p:stCondLst>
                                        </p:cTn>
                                        <p:tgtEl>
                                          <p:spTgt spid="44"/>
                                        </p:tgtEl>
                                        <p:attrNameLst>
                                          <p:attrName>xshear</p:attrName>
                                        </p:attrNameLst>
                                      </p:cBhvr>
                                    </p:anim>
                                    <p:animScale>
                                      <p:cBhvr>
                                        <p:cTn id="16" dur="200" decel="100000" autoRev="1" fill="hold">
                                          <p:stCondLst>
                                            <p:cond delay="600"/>
                                          </p:stCondLst>
                                        </p:cTn>
                                        <p:tgtEl>
                                          <p:spTgt spid="44"/>
                                        </p:tgtEl>
                                      </p:cBhvr>
                                      <p:from x="100000" y="100000"/>
                                      <p:to x="80000" y="100000"/>
                                    </p:animScale>
                                    <p:anim by="(#ppt_h/3+#ppt_w*0.1)" calcmode="lin" valueType="num">
                                      <p:cBhvr additive="sum">
                                        <p:cTn id="17" dur="200" decel="100000" autoRev="1" fill="hold">
                                          <p:stCondLst>
                                            <p:cond delay="600"/>
                                          </p:stCondLst>
                                        </p:cTn>
                                        <p:tgtEl>
                                          <p:spTgt spid="44"/>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 from="(-#ppt_w/2)" to="(#ppt_x)" calcmode="lin" valueType="num">
                                      <p:cBhvr>
                                        <p:cTn id="22" dur="600" fill="hold">
                                          <p:stCondLst>
                                            <p:cond delay="0"/>
                                          </p:stCondLst>
                                        </p:cTn>
                                        <p:tgtEl>
                                          <p:spTgt spid="45"/>
                                        </p:tgtEl>
                                        <p:attrNameLst>
                                          <p:attrName>ppt_x</p:attrName>
                                        </p:attrNameLst>
                                      </p:cBhvr>
                                    </p:anim>
                                    <p:anim from="0" to="-1.0" calcmode="lin" valueType="num">
                                      <p:cBhvr>
                                        <p:cTn id="23" dur="200" decel="50000" autoRev="1" fill="hold">
                                          <p:stCondLst>
                                            <p:cond delay="600"/>
                                          </p:stCondLst>
                                        </p:cTn>
                                        <p:tgtEl>
                                          <p:spTgt spid="45"/>
                                        </p:tgtEl>
                                        <p:attrNameLst>
                                          <p:attrName>xshear</p:attrName>
                                        </p:attrNameLst>
                                      </p:cBhvr>
                                    </p:anim>
                                    <p:animScale>
                                      <p:cBhvr>
                                        <p:cTn id="24" dur="200" decel="100000" autoRev="1" fill="hold">
                                          <p:stCondLst>
                                            <p:cond delay="600"/>
                                          </p:stCondLst>
                                        </p:cTn>
                                        <p:tgtEl>
                                          <p:spTgt spid="45"/>
                                        </p:tgtEl>
                                      </p:cBhvr>
                                      <p:from x="100000" y="100000"/>
                                      <p:to x="80000" y="100000"/>
                                    </p:animScale>
                                    <p:anim by="(#ppt_h/3+#ppt_w*0.1)" calcmode="lin" valueType="num">
                                      <p:cBhvr additive="sum">
                                        <p:cTn id="25" dur="200" decel="100000" autoRev="1" fill="hold">
                                          <p:stCondLst>
                                            <p:cond delay="600"/>
                                          </p:stCondLst>
                                        </p:cTn>
                                        <p:tgtEl>
                                          <p:spTgt spid="45"/>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 from="(-#ppt_w/2)" to="(#ppt_x)" calcmode="lin" valueType="num">
                                      <p:cBhvr>
                                        <p:cTn id="30" dur="600" fill="hold">
                                          <p:stCondLst>
                                            <p:cond delay="0"/>
                                          </p:stCondLst>
                                        </p:cTn>
                                        <p:tgtEl>
                                          <p:spTgt spid="46"/>
                                        </p:tgtEl>
                                        <p:attrNameLst>
                                          <p:attrName>ppt_x</p:attrName>
                                        </p:attrNameLst>
                                      </p:cBhvr>
                                    </p:anim>
                                    <p:anim from="0" to="-1.0" calcmode="lin" valueType="num">
                                      <p:cBhvr>
                                        <p:cTn id="31" dur="200" decel="50000" autoRev="1" fill="hold">
                                          <p:stCondLst>
                                            <p:cond delay="600"/>
                                          </p:stCondLst>
                                        </p:cTn>
                                        <p:tgtEl>
                                          <p:spTgt spid="46"/>
                                        </p:tgtEl>
                                        <p:attrNameLst>
                                          <p:attrName>xshear</p:attrName>
                                        </p:attrNameLst>
                                      </p:cBhvr>
                                    </p:anim>
                                    <p:animScale>
                                      <p:cBhvr>
                                        <p:cTn id="32" dur="200" decel="100000" autoRev="1" fill="hold">
                                          <p:stCondLst>
                                            <p:cond delay="600"/>
                                          </p:stCondLst>
                                        </p:cTn>
                                        <p:tgtEl>
                                          <p:spTgt spid="46"/>
                                        </p:tgtEl>
                                      </p:cBhvr>
                                      <p:from x="100000" y="100000"/>
                                      <p:to x="80000" y="100000"/>
                                    </p:animScale>
                                    <p:anim by="(#ppt_h/3+#ppt_w*0.1)" calcmode="lin" valueType="num">
                                      <p:cBhvr additive="sum">
                                        <p:cTn id="33" dur="200" decel="100000" autoRev="1" fill="hold">
                                          <p:stCondLst>
                                            <p:cond delay="600"/>
                                          </p:stCondLst>
                                        </p:cTn>
                                        <p:tgtEl>
                                          <p:spTgt spid="4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4" grpId="0"/>
      <p:bldP spid="45" grpId="0"/>
      <p:bldP spid="46" grpId="0"/>
    </p:bldLst>
  </p:timing>
</p:sld>
</file>

<file path=ppt/theme/theme1.xml><?xml version="1.0" encoding="utf-8"?>
<a:theme xmlns:a="http://schemas.openxmlformats.org/drawingml/2006/main" name="TS103461883">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3" id="{7909083B-3485-49E7-BBE7-EFD488C62F99}" vid="{B57F6697-5DA8-422E-86BF-20B69A74A1E0}"/>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550</Words>
  <Application>Microsoft Office PowerPoint</Application>
  <PresentationFormat>Custom</PresentationFormat>
  <Paragraphs>87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TS103461883</vt:lpstr>
      <vt:lpstr>PowerPoint Presentation</vt:lpstr>
      <vt:lpstr>مطالعات مهد کودک ( نمونه خارجی)</vt:lpstr>
      <vt:lpstr>PowerPoint Presentation</vt:lpstr>
      <vt:lpstr>مساحت بنا: 5000 متر مربع </vt:lpstr>
      <vt:lpstr>PowerPoint Presentation</vt:lpstr>
      <vt:lpstr>PowerPoint Presentation</vt:lpstr>
      <vt:lpstr>PowerPoint Presentation</vt:lpstr>
      <vt:lpstr>تصاویری دیگر از مهد کودک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bubbletecture مهد کودک</dc:title>
  <dc:creator/>
  <cp:lastModifiedBy/>
  <cp:revision>1</cp:revision>
  <dcterms:created xsi:type="dcterms:W3CDTF">2012-10-25T22:28:50Z</dcterms:created>
  <dcterms:modified xsi:type="dcterms:W3CDTF">2019-02-24T10:15:44Z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